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3" r:id="rId30"/>
  </p:sldIdLst>
  <p:sldSz cx="9144000" cy="5143500" type="screen16x9"/>
  <p:notesSz cx="6858000" cy="9144000"/>
  <p:embeddedFontLst>
    <p:embeddedFont>
      <p:font typeface="Oswald" charset="0"/>
      <p:regular r:id="rId32"/>
      <p:bold r:id="rId33"/>
    </p:embeddedFont>
    <p:embeddedFont>
      <p:font typeface="Lato" charset="0"/>
      <p:regular r:id="rId34"/>
      <p:bold r:id="rId35"/>
      <p:italic r:id="rId36"/>
      <p:boldItalic r:id="rId37"/>
    </p:embeddedFont>
    <p:embeddedFont>
      <p:font typeface="Cambria" pitchFamily="18" charset="0"/>
      <p:regular r:id="rId38"/>
      <p:bold r:id="rId39"/>
      <p:italic r:id="rId40"/>
      <p:boldItalic r:id="rId41"/>
    </p:embeddedFont>
    <p:embeddedFont>
      <p:font typeface="Raleway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FAD9646C-E6A9-4452-A07D-05B302E26A30}">
  <a:tblStyle styleId="{FAD9646C-E6A9-4452-A07D-05B302E26A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-1014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67c2e4b39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67c2e4b39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Dinamica migratoria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67c2e4b3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67c2e4b39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Dinamica migratoria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f349f384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f349f384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Dinamica migratoria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67c2e4b3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67c2e4b3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Dinamica migratoria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f24e6aa1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f24e6aa1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Dinamica migratoria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f349f384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f349f384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Dinamica migratoria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f349f384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f349f384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Dinamica migratoria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f349f384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f349f384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Dinamica migratoria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f349f384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f349f384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Dinamica migratoria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f349f384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f349f384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Dinamica migratoria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45b3b4c9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45b3b4c9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Per questo progetto abbiamo sviluppato un programma per simulare la dinamica di popolazione di strain (ovvero sottotipi) di batteri, usando la libreria GraphX di Spark. In figura è mostrato un grafo in quanto i batteri vivono all’interno dei vertici, si riproducono, muoiono e possono migrare lungo gli archi da un vertice all’altro.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f349f384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f349f384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Dinamica migratoria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f349f384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f349f384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Dinamica migratoria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67c2e4b3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67c2e4b3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Questa per noi è la simulazione 0, in quanto rappresenta l’esperimento più semplice da confrontare con situazioni più complesse.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f24e6aa1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f24e6aa1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67c2e4b3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67c2e4b39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6e4d9ee1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6e4d9ee1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f24e6aa1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9f24e6aa1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9f24e6aa1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9f24e6aa1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f24e6aa1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f24e6aa1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6a322a3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6a322a3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45b3b4c9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45b3b4c9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Spark è un sistema per l’analisi di Big Data molto più veloce di Hadoop, in quanto per l’intera durata del calcolo i dati sono mantenuti in memoria RAM e si legge da disco solo per caricare i dati iniziali e poi per scrivere i risultati, mentre in Hadoop l’input/output da disco avviene per ogni job MapReduce. Questo permette di implementare più efficientemente algoritmi iterativi come una simulazione.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Spark supporta vari linguaggi, tra cui R, Python e Scala. Noi abbiamo usato quest’ultimo perché si interfaccia meglio con GraphX. Scala è un linguaggio molto potente di cui abbiamo sfruttato la flessibilità per sviluppare il nostro programma.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 struttura dati principe di Spark è l’RDD, il Resilient Distributed Dataset, che è un insieme logico ed immutabile di record distribuiti.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45b3b4c9e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45b3b4c9e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GraphX usa due RDD per rappresentare i grafi: uno per i vertici e uno per gli archi. Più precisamente si parla di Property graph in quanto sia ai vertici che agli archi si possono associare delle classi specifiche con attributi e metodi. Rappresentando il grafo in questo modo si possono sia modificare velocemente vertici e archi che spostarsi nel grafo in maniera più efficiente di un database relazionale.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f1616fec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f1616fec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f1616fec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f1616fec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67c2e4b3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67c2e4b3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67c2e4b3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67c2e4b3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67c2e4b39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67c2e4b39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Dinamica migratoria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2CC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" name="Google Shape;11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2" name="Google Shape;72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" name="Google Shape;18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830392" y="429256"/>
            <a:ext cx="745763" cy="45826"/>
            <a:chOff x="4580561" y="2589004"/>
            <a:chExt cx="1064464" cy="25200"/>
          </a:xfrm>
        </p:grpSpPr>
        <p:sp>
          <p:nvSpPr>
            <p:cNvPr id="24" name="Google Shape;2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2" name="Google Shape;3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1" name="Google Shape;41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4" name="Google Shape;54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rgbClr val="FFF2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800"/>
              <a:buFont typeface="Oswald"/>
              <a:buNone/>
              <a:defRPr sz="2800" b="1">
                <a:solidFill>
                  <a:srgbClr val="B45F0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b="0">
                <a:solidFill>
                  <a:srgbClr val="B45F06"/>
                </a:solidFill>
                <a:latin typeface="Oswald"/>
                <a:ea typeface="Oswald"/>
                <a:cs typeface="Oswald"/>
                <a:sym typeface="Oswald"/>
              </a:rPr>
              <a:t>Bacteria population dynamics</a:t>
            </a:r>
            <a:endParaRPr b="0">
              <a:solidFill>
                <a:srgbClr val="B45F06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b="0" i="1">
                <a:solidFill>
                  <a:srgbClr val="B45F06"/>
                </a:solidFill>
              </a:rPr>
              <a:t>...</a:t>
            </a:r>
            <a:r>
              <a:rPr lang="it" b="0" i="1">
                <a:solidFill>
                  <a:srgbClr val="B45F06"/>
                </a:solidFill>
                <a:latin typeface="Oswald"/>
                <a:ea typeface="Oswald"/>
                <a:cs typeface="Oswald"/>
                <a:sym typeface="Oswald"/>
              </a:rPr>
              <a:t>with GraphX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b="1" dirty="0"/>
              <a:t>Software for Big Data</a:t>
            </a:r>
            <a:endParaRPr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3"/>
          <p:cNvSpPr txBox="1"/>
          <p:nvPr/>
        </p:nvSpPr>
        <p:spPr>
          <a:xfrm>
            <a:off x="2668556" y="3814197"/>
            <a:ext cx="4516016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solidFill>
                  <a:srgbClr val="783F04"/>
                </a:solidFill>
                <a:latin typeface="Droid Serif"/>
                <a:ea typeface="Droid Serif"/>
                <a:cs typeface="Droid Serif"/>
                <a:sym typeface="Droid Serif"/>
              </a:rPr>
              <a:t>Claudio Ciano		P37/6</a:t>
            </a:r>
            <a:endParaRPr b="1" dirty="0">
              <a:solidFill>
                <a:srgbClr val="783F04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solidFill>
                  <a:srgbClr val="783F04"/>
                </a:solidFill>
                <a:latin typeface="Droid Serif"/>
                <a:ea typeface="Droid Serif"/>
                <a:cs typeface="Droid Serif"/>
                <a:sym typeface="Droid Serif"/>
              </a:rPr>
              <a:t>Emanuele Varriale 		P37/12</a:t>
            </a:r>
            <a:endParaRPr b="1" dirty="0">
              <a:solidFill>
                <a:srgbClr val="783F04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solidFill>
                  <a:srgbClr val="783F04"/>
                </a:solidFill>
                <a:latin typeface="Droid Serif"/>
                <a:ea typeface="Droid Serif"/>
                <a:cs typeface="Droid Serif"/>
                <a:sym typeface="Droid Serif"/>
              </a:rPr>
              <a:t>Raffaele Lacatena		P37/24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295730" y="554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The code </a:t>
            </a:r>
            <a:r>
              <a:rPr lang="it" dirty="0" smtClean="0"/>
              <a:t>- Environment Settings</a:t>
            </a:r>
            <a:endParaRPr dirty="0"/>
          </a:p>
        </p:txBody>
      </p:sp>
      <p:sp>
        <p:nvSpPr>
          <p:cNvPr id="4" name="Rettangolo arrotondato 3"/>
          <p:cNvSpPr/>
          <p:nvPr/>
        </p:nvSpPr>
        <p:spPr>
          <a:xfrm>
            <a:off x="881151" y="1429790"/>
            <a:ext cx="2078181" cy="739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933796" y="1499061"/>
            <a:ext cx="1983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solidFill>
                  <a:schemeClr val="bg1"/>
                </a:solidFill>
              </a:rPr>
              <a:t>SCALA</a:t>
            </a:r>
            <a:endParaRPr lang="it-IT" sz="3200" b="1" dirty="0">
              <a:solidFill>
                <a:schemeClr val="bg1"/>
              </a:solidFill>
            </a:endParaRPr>
          </a:p>
        </p:txBody>
      </p:sp>
      <p:sp>
        <p:nvSpPr>
          <p:cNvPr id="6" name="Rettangolo arrotondato 5"/>
          <p:cNvSpPr/>
          <p:nvPr/>
        </p:nvSpPr>
        <p:spPr>
          <a:xfrm>
            <a:off x="5414358" y="1432561"/>
            <a:ext cx="2078181" cy="739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5467003" y="1501832"/>
            <a:ext cx="1983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solidFill>
                  <a:schemeClr val="bg1"/>
                </a:solidFill>
              </a:rPr>
              <a:t>PYTHON</a:t>
            </a:r>
            <a:endParaRPr lang="it-IT" sz="3200" b="1" dirty="0">
              <a:solidFill>
                <a:schemeClr val="bg1"/>
              </a:solidFill>
            </a:endParaRPr>
          </a:p>
        </p:txBody>
      </p:sp>
      <p:sp>
        <p:nvSpPr>
          <p:cNvPr id="8" name="Ovale 7"/>
          <p:cNvSpPr/>
          <p:nvPr/>
        </p:nvSpPr>
        <p:spPr>
          <a:xfrm>
            <a:off x="5104014" y="3408218"/>
            <a:ext cx="3624350" cy="955963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5666508" y="358001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solidFill>
                  <a:schemeClr val="bg1"/>
                </a:solidFill>
              </a:rPr>
              <a:t>Snapshot</a:t>
            </a:r>
            <a:endParaRPr lang="it-IT" sz="3200" b="1" dirty="0">
              <a:solidFill>
                <a:schemeClr val="bg1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931025" y="2402378"/>
            <a:ext cx="32419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it-IT" sz="2400" b="1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it-IT" sz="2400" b="1" dirty="0" err="1" smtClean="0">
                <a:latin typeface="Cambria" pitchFamily="18" charset="0"/>
                <a:ea typeface="Cambria" pitchFamily="18" charset="0"/>
              </a:rPr>
              <a:t>Save</a:t>
            </a:r>
            <a:endParaRPr lang="it-IT" sz="2400" b="1" dirty="0" smtClean="0">
              <a:latin typeface="Cambria" pitchFamily="18" charset="0"/>
              <a:ea typeface="Cambria" pitchFamily="18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it-IT" sz="2400" b="1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it-IT" sz="2400" b="1" dirty="0" err="1" smtClean="0">
                <a:latin typeface="Cambria" pitchFamily="18" charset="0"/>
                <a:ea typeface="Cambria" pitchFamily="18" charset="0"/>
              </a:rPr>
              <a:t>Load</a:t>
            </a:r>
            <a:endParaRPr lang="it-IT" sz="2400" b="1" dirty="0" smtClean="0">
              <a:latin typeface="Cambria" pitchFamily="18" charset="0"/>
              <a:ea typeface="Cambria" pitchFamily="18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it-IT" sz="2400" b="1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it-IT" sz="2400" b="1" dirty="0" err="1" smtClean="0">
                <a:latin typeface="Cambria" pitchFamily="18" charset="0"/>
                <a:ea typeface="Cambria" pitchFamily="18" charset="0"/>
              </a:rPr>
              <a:t>getLastSnapshot</a:t>
            </a:r>
            <a:endParaRPr lang="it-IT" sz="2400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5281352" y="2330336"/>
            <a:ext cx="3241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it-IT" sz="2400" b="1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it-IT" sz="2400" b="1" dirty="0" err="1" smtClean="0">
                <a:latin typeface="Cambria" pitchFamily="18" charset="0"/>
                <a:ea typeface="Cambria" pitchFamily="18" charset="0"/>
              </a:rPr>
              <a:t>getDataFrames</a:t>
            </a:r>
            <a:endParaRPr lang="it-IT" sz="2400" b="1" dirty="0">
              <a:latin typeface="Cambria" pitchFamily="18" charset="0"/>
              <a:ea typeface="Cambria" pitchFamily="18" charset="0"/>
            </a:endParaRPr>
          </a:p>
        </p:txBody>
      </p:sp>
      <p:cxnSp>
        <p:nvCxnSpPr>
          <p:cNvPr id="13" name="Connettore 7 12"/>
          <p:cNvCxnSpPr/>
          <p:nvPr/>
        </p:nvCxnSpPr>
        <p:spPr>
          <a:xfrm rot="16200000" flipH="1">
            <a:off x="6712529" y="3154680"/>
            <a:ext cx="349133" cy="8315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/>
          <p:nvPr/>
        </p:nvCxnSpPr>
        <p:spPr>
          <a:xfrm>
            <a:off x="3840480" y="3906982"/>
            <a:ext cx="980902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7;p22"/>
          <p:cNvSpPr txBox="1">
            <a:spLocks/>
          </p:cNvSpPr>
          <p:nvPr/>
        </p:nvSpPr>
        <p:spPr>
          <a:xfrm>
            <a:off x="295730" y="5546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600"/>
              <a:buFont typeface="Oswald"/>
              <a:buNone/>
              <a:tabLst/>
              <a:defRPr/>
            </a:pPr>
            <a:r>
              <a:rPr kumimoji="0" lang="it-IT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B45F06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The code - </a:t>
            </a:r>
            <a:r>
              <a:rPr kumimoji="0" lang="it-IT" sz="2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B45F06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Initialization</a:t>
            </a:r>
            <a:endParaRPr kumimoji="0" lang="it-IT" sz="2600" b="0" i="0" u="none" strike="noStrike" kern="0" cap="none" spc="0" normalizeH="0" baseline="0" noProof="0" dirty="0">
              <a:ln>
                <a:noFill/>
              </a:ln>
              <a:solidFill>
                <a:srgbClr val="B45F06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" name="Rettangolo arrotondato 6"/>
          <p:cNvSpPr/>
          <p:nvPr/>
        </p:nvSpPr>
        <p:spPr>
          <a:xfrm>
            <a:off x="349135" y="1205345"/>
            <a:ext cx="8462356" cy="2136371"/>
          </a:xfrm>
          <a:prstGeom prst="roundRect">
            <a:avLst/>
          </a:prstGeom>
          <a:solidFill>
            <a:srgbClr val="F3F3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ombo 5"/>
          <p:cNvSpPr/>
          <p:nvPr/>
        </p:nvSpPr>
        <p:spPr>
          <a:xfrm>
            <a:off x="482138" y="1579417"/>
            <a:ext cx="1396538" cy="1454727"/>
          </a:xfrm>
          <a:prstGeom prst="diamond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698268" y="2119744"/>
            <a:ext cx="100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smtClean="0">
                <a:solidFill>
                  <a:schemeClr val="bg1"/>
                </a:solidFill>
              </a:rPr>
              <a:t>Initialize</a:t>
            </a:r>
            <a:endParaRPr lang="it-IT" sz="1600" b="1" dirty="0">
              <a:solidFill>
                <a:schemeClr val="bg1"/>
              </a:solidFill>
            </a:endParaRPr>
          </a:p>
        </p:txBody>
      </p:sp>
      <p:sp>
        <p:nvSpPr>
          <p:cNvPr id="9" name="Rettangolo arrotondato 8"/>
          <p:cNvSpPr/>
          <p:nvPr/>
        </p:nvSpPr>
        <p:spPr>
          <a:xfrm>
            <a:off x="2036619" y="2535382"/>
            <a:ext cx="1413163" cy="565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/>
          <p:cNvSpPr txBox="1"/>
          <p:nvPr/>
        </p:nvSpPr>
        <p:spPr>
          <a:xfrm>
            <a:off x="2089265" y="2546464"/>
            <a:ext cx="131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Main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classes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definition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1" name="Rettangolo arrotondato 10"/>
          <p:cNvSpPr/>
          <p:nvPr/>
        </p:nvSpPr>
        <p:spPr>
          <a:xfrm>
            <a:off x="3718560" y="2521527"/>
            <a:ext cx="1413163" cy="565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/>
          <p:cNvSpPr txBox="1"/>
          <p:nvPr/>
        </p:nvSpPr>
        <p:spPr>
          <a:xfrm>
            <a:off x="3771206" y="2532609"/>
            <a:ext cx="131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Settings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instantiation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3" name="Rettangolo arrotondato 12"/>
          <p:cNvSpPr/>
          <p:nvPr/>
        </p:nvSpPr>
        <p:spPr>
          <a:xfrm>
            <a:off x="5367251" y="2515986"/>
            <a:ext cx="1413163" cy="565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/>
          <p:cNvSpPr txBox="1"/>
          <p:nvPr/>
        </p:nvSpPr>
        <p:spPr>
          <a:xfrm>
            <a:off x="5419897" y="2527068"/>
            <a:ext cx="131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Properties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definition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5" name="Rettangolo arrotondato 14"/>
          <p:cNvSpPr/>
          <p:nvPr/>
        </p:nvSpPr>
        <p:spPr>
          <a:xfrm>
            <a:off x="7115695" y="2510444"/>
            <a:ext cx="1413163" cy="565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/>
          <p:cNvSpPr txBox="1"/>
          <p:nvPr/>
        </p:nvSpPr>
        <p:spPr>
          <a:xfrm>
            <a:off x="7107382" y="2496588"/>
            <a:ext cx="1429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 err="1" smtClean="0">
                <a:solidFill>
                  <a:schemeClr val="bg1"/>
                </a:solidFill>
              </a:rPr>
              <a:t>Graph</a:t>
            </a:r>
            <a:r>
              <a:rPr lang="it-IT" sz="1600" b="1" dirty="0" smtClean="0">
                <a:solidFill>
                  <a:schemeClr val="bg1"/>
                </a:solidFill>
              </a:rPr>
              <a:t> </a:t>
            </a:r>
            <a:r>
              <a:rPr lang="it-IT" sz="1600" b="1" dirty="0" err="1" smtClean="0">
                <a:solidFill>
                  <a:schemeClr val="bg1"/>
                </a:solidFill>
              </a:rPr>
              <a:t>construction</a:t>
            </a:r>
            <a:endParaRPr lang="it-IT" sz="1600" b="1" dirty="0">
              <a:solidFill>
                <a:schemeClr val="bg1"/>
              </a:solidFill>
            </a:endParaRPr>
          </a:p>
        </p:txBody>
      </p:sp>
      <p:cxnSp>
        <p:nvCxnSpPr>
          <p:cNvPr id="19" name="Connettore 7 18"/>
          <p:cNvCxnSpPr>
            <a:endCxn id="9" idx="1"/>
          </p:cNvCxnSpPr>
          <p:nvPr/>
        </p:nvCxnSpPr>
        <p:spPr>
          <a:xfrm>
            <a:off x="1504604" y="2693324"/>
            <a:ext cx="532015" cy="12469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/>
          <p:cNvCxnSpPr>
            <a:stCxn id="10" idx="3"/>
            <a:endCxn id="11" idx="1"/>
          </p:cNvCxnSpPr>
          <p:nvPr/>
        </p:nvCxnSpPr>
        <p:spPr>
          <a:xfrm flipV="1">
            <a:off x="3408219" y="2804160"/>
            <a:ext cx="310341" cy="3914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>
            <a:stCxn id="11" idx="3"/>
            <a:endCxn id="13" idx="1"/>
          </p:cNvCxnSpPr>
          <p:nvPr/>
        </p:nvCxnSpPr>
        <p:spPr>
          <a:xfrm flipV="1">
            <a:off x="5131723" y="2798619"/>
            <a:ext cx="235528" cy="55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/>
          <p:cNvCxnSpPr>
            <a:stCxn id="13" idx="3"/>
            <a:endCxn id="16" idx="1"/>
          </p:cNvCxnSpPr>
          <p:nvPr/>
        </p:nvCxnSpPr>
        <p:spPr>
          <a:xfrm flipV="1">
            <a:off x="6780414" y="2788976"/>
            <a:ext cx="326968" cy="964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Forma 26"/>
          <p:cNvCxnSpPr>
            <a:endCxn id="16" idx="0"/>
          </p:cNvCxnSpPr>
          <p:nvPr/>
        </p:nvCxnSpPr>
        <p:spPr>
          <a:xfrm>
            <a:off x="1404851" y="1803862"/>
            <a:ext cx="6417426" cy="692726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/>
          <p:cNvSpPr txBox="1"/>
          <p:nvPr/>
        </p:nvSpPr>
        <p:spPr>
          <a:xfrm>
            <a:off x="2557549" y="1601585"/>
            <a:ext cx="2571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err="1" smtClean="0">
                <a:solidFill>
                  <a:schemeClr val="bg2"/>
                </a:solidFill>
              </a:rPr>
              <a:t>From</a:t>
            </a:r>
            <a:r>
              <a:rPr lang="it-IT" sz="1200" b="1" dirty="0" smtClean="0">
                <a:solidFill>
                  <a:schemeClr val="bg2"/>
                </a:solidFill>
              </a:rPr>
              <a:t> last Snapshot</a:t>
            </a:r>
            <a:endParaRPr lang="it-IT" sz="1200" b="1" dirty="0">
              <a:solidFill>
                <a:schemeClr val="bg2"/>
              </a:solidFill>
            </a:endParaRPr>
          </a:p>
        </p:txBody>
      </p:sp>
      <p:sp>
        <p:nvSpPr>
          <p:cNvPr id="33" name="Google Shape;140;p21"/>
          <p:cNvSpPr txBox="1"/>
          <p:nvPr/>
        </p:nvSpPr>
        <p:spPr>
          <a:xfrm>
            <a:off x="1726979" y="3512596"/>
            <a:ext cx="1947248" cy="63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600" b="1" dirty="0" smtClean="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Vertices RDD</a:t>
            </a:r>
            <a:endParaRPr sz="2000" b="1" dirty="0"/>
          </a:p>
        </p:txBody>
      </p:sp>
      <p:sp>
        <p:nvSpPr>
          <p:cNvPr id="34" name="Google Shape;140;p21"/>
          <p:cNvSpPr txBox="1"/>
          <p:nvPr/>
        </p:nvSpPr>
        <p:spPr>
          <a:xfrm>
            <a:off x="5287594" y="3523681"/>
            <a:ext cx="1947248" cy="63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600" b="1" dirty="0" smtClean="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Edges RDD</a:t>
            </a:r>
            <a:endParaRPr sz="2000" b="1" dirty="0"/>
          </a:p>
        </p:txBody>
      </p:sp>
      <p:cxnSp>
        <p:nvCxnSpPr>
          <p:cNvPr id="36" name="Connettore 2 35"/>
          <p:cNvCxnSpPr/>
          <p:nvPr/>
        </p:nvCxnSpPr>
        <p:spPr>
          <a:xfrm>
            <a:off x="2876204" y="4114800"/>
            <a:ext cx="689956" cy="2743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40;p21"/>
          <p:cNvSpPr txBox="1"/>
          <p:nvPr/>
        </p:nvSpPr>
        <p:spPr>
          <a:xfrm>
            <a:off x="3699865" y="4113884"/>
            <a:ext cx="1055014" cy="63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2000" b="1" dirty="0" smtClean="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Graph</a:t>
            </a:r>
            <a:endParaRPr sz="2800" b="1" dirty="0"/>
          </a:p>
        </p:txBody>
      </p:sp>
      <p:cxnSp>
        <p:nvCxnSpPr>
          <p:cNvPr id="39" name="Connettore 2 38"/>
          <p:cNvCxnSpPr/>
          <p:nvPr/>
        </p:nvCxnSpPr>
        <p:spPr>
          <a:xfrm rot="10800000" flipV="1">
            <a:off x="4813070" y="4106486"/>
            <a:ext cx="856211" cy="2826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e 41"/>
          <p:cNvSpPr/>
          <p:nvPr/>
        </p:nvSpPr>
        <p:spPr>
          <a:xfrm>
            <a:off x="3532909" y="4297680"/>
            <a:ext cx="1288473" cy="4156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42"/>
          <p:cNvSpPr/>
          <p:nvPr/>
        </p:nvSpPr>
        <p:spPr>
          <a:xfrm>
            <a:off x="1695796" y="3657600"/>
            <a:ext cx="1604357" cy="44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/>
          <p:cNvSpPr/>
          <p:nvPr/>
        </p:nvSpPr>
        <p:spPr>
          <a:xfrm>
            <a:off x="5237018" y="3682538"/>
            <a:ext cx="1379913" cy="3990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22"/>
          <p:cNvSpPr txBox="1">
            <a:spLocks/>
          </p:cNvSpPr>
          <p:nvPr/>
        </p:nvSpPr>
        <p:spPr>
          <a:xfrm>
            <a:off x="295730" y="5546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600"/>
              <a:buFont typeface="Oswald"/>
              <a:buNone/>
              <a:tabLst/>
              <a:defRPr/>
            </a:pPr>
            <a:r>
              <a:rPr kumimoji="0" lang="it-IT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B45F06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The code - Data</a:t>
            </a:r>
            <a:r>
              <a:rPr kumimoji="0" lang="it-IT" sz="2600" b="0" i="0" u="none" strike="noStrike" kern="0" cap="none" spc="0" normalizeH="0" noProof="0" dirty="0" smtClean="0">
                <a:ln>
                  <a:noFill/>
                </a:ln>
                <a:solidFill>
                  <a:srgbClr val="B45F06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kumimoji="0" lang="it-IT" sz="2600" b="0" i="0" u="none" strike="noStrike" kern="0" cap="none" spc="0" normalizeH="0" noProof="0" dirty="0" err="1" smtClean="0">
                <a:ln>
                  <a:noFill/>
                </a:ln>
                <a:solidFill>
                  <a:srgbClr val="B45F06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structures</a:t>
            </a:r>
            <a:endParaRPr kumimoji="0" lang="it-IT" sz="2600" b="0" i="0" u="none" strike="noStrike" kern="0" cap="none" spc="0" normalizeH="0" baseline="0" noProof="0" dirty="0">
              <a:ln>
                <a:noFill/>
              </a:ln>
              <a:solidFill>
                <a:srgbClr val="B45F06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" name="Rettangolo arrotondato 4"/>
          <p:cNvSpPr/>
          <p:nvPr/>
        </p:nvSpPr>
        <p:spPr>
          <a:xfrm>
            <a:off x="349135" y="1205345"/>
            <a:ext cx="8462356" cy="2136371"/>
          </a:xfrm>
          <a:prstGeom prst="roundRect">
            <a:avLst/>
          </a:prstGeom>
          <a:solidFill>
            <a:srgbClr val="F3F3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ombo 5"/>
          <p:cNvSpPr/>
          <p:nvPr/>
        </p:nvSpPr>
        <p:spPr>
          <a:xfrm>
            <a:off x="482138" y="1579417"/>
            <a:ext cx="1396538" cy="145472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698268" y="2119744"/>
            <a:ext cx="100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smtClean="0">
                <a:solidFill>
                  <a:schemeClr val="bg1"/>
                </a:solidFill>
              </a:rPr>
              <a:t>Initialize</a:t>
            </a:r>
            <a:endParaRPr lang="it-IT" sz="1600" b="1" dirty="0">
              <a:solidFill>
                <a:schemeClr val="bg1"/>
              </a:solidFill>
            </a:endParaRPr>
          </a:p>
        </p:txBody>
      </p:sp>
      <p:sp>
        <p:nvSpPr>
          <p:cNvPr id="8" name="Rettangolo arrotondato 7"/>
          <p:cNvSpPr/>
          <p:nvPr/>
        </p:nvSpPr>
        <p:spPr>
          <a:xfrm>
            <a:off x="2036619" y="2535382"/>
            <a:ext cx="1413163" cy="56526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2089265" y="2546464"/>
            <a:ext cx="131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Main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classes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definition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0" name="Rettangolo arrotondato 9"/>
          <p:cNvSpPr/>
          <p:nvPr/>
        </p:nvSpPr>
        <p:spPr>
          <a:xfrm>
            <a:off x="3718560" y="2521527"/>
            <a:ext cx="1413163" cy="565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/>
          <p:cNvSpPr txBox="1"/>
          <p:nvPr/>
        </p:nvSpPr>
        <p:spPr>
          <a:xfrm>
            <a:off x="3771206" y="2532609"/>
            <a:ext cx="131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Settings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instantiation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2" name="Rettangolo arrotondato 11"/>
          <p:cNvSpPr/>
          <p:nvPr/>
        </p:nvSpPr>
        <p:spPr>
          <a:xfrm>
            <a:off x="5367251" y="2515986"/>
            <a:ext cx="1413163" cy="565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5419897" y="2527068"/>
            <a:ext cx="131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Properties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definition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4" name="Rettangolo arrotondato 13"/>
          <p:cNvSpPr/>
          <p:nvPr/>
        </p:nvSpPr>
        <p:spPr>
          <a:xfrm>
            <a:off x="7115695" y="2510444"/>
            <a:ext cx="1413163" cy="565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/>
          <p:cNvSpPr txBox="1"/>
          <p:nvPr/>
        </p:nvSpPr>
        <p:spPr>
          <a:xfrm>
            <a:off x="7107382" y="2496588"/>
            <a:ext cx="1429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 err="1" smtClean="0">
                <a:solidFill>
                  <a:schemeClr val="bg1"/>
                </a:solidFill>
              </a:rPr>
              <a:t>Graph</a:t>
            </a:r>
            <a:r>
              <a:rPr lang="it-IT" sz="1600" b="1" dirty="0" smtClean="0">
                <a:solidFill>
                  <a:schemeClr val="bg1"/>
                </a:solidFill>
              </a:rPr>
              <a:t> </a:t>
            </a:r>
            <a:r>
              <a:rPr lang="it-IT" sz="1600" b="1" dirty="0" err="1" smtClean="0">
                <a:solidFill>
                  <a:schemeClr val="bg1"/>
                </a:solidFill>
              </a:rPr>
              <a:t>construction</a:t>
            </a:r>
            <a:endParaRPr lang="it-IT" sz="1600" b="1" dirty="0">
              <a:solidFill>
                <a:schemeClr val="bg1"/>
              </a:solidFill>
            </a:endParaRPr>
          </a:p>
        </p:txBody>
      </p:sp>
      <p:cxnSp>
        <p:nvCxnSpPr>
          <p:cNvPr id="16" name="Connettore 7 15"/>
          <p:cNvCxnSpPr>
            <a:endCxn id="8" idx="1"/>
          </p:cNvCxnSpPr>
          <p:nvPr/>
        </p:nvCxnSpPr>
        <p:spPr>
          <a:xfrm>
            <a:off x="1504604" y="2693324"/>
            <a:ext cx="532015" cy="124691"/>
          </a:xfrm>
          <a:prstGeom prst="curved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>
            <a:stCxn id="8" idx="3"/>
            <a:endCxn id="10" idx="1"/>
          </p:cNvCxnSpPr>
          <p:nvPr/>
        </p:nvCxnSpPr>
        <p:spPr>
          <a:xfrm flipV="1">
            <a:off x="3449782" y="2804160"/>
            <a:ext cx="268778" cy="1385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/>
          <p:cNvCxnSpPr>
            <a:stCxn id="10" idx="3"/>
            <a:endCxn id="12" idx="1"/>
          </p:cNvCxnSpPr>
          <p:nvPr/>
        </p:nvCxnSpPr>
        <p:spPr>
          <a:xfrm flipV="1">
            <a:off x="5131723" y="2798619"/>
            <a:ext cx="235528" cy="55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>
            <a:stCxn id="12" idx="3"/>
            <a:endCxn id="15" idx="1"/>
          </p:cNvCxnSpPr>
          <p:nvPr/>
        </p:nvCxnSpPr>
        <p:spPr>
          <a:xfrm flipV="1">
            <a:off x="6780414" y="2788976"/>
            <a:ext cx="326968" cy="964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Forma 19"/>
          <p:cNvCxnSpPr>
            <a:endCxn id="15" idx="0"/>
          </p:cNvCxnSpPr>
          <p:nvPr/>
        </p:nvCxnSpPr>
        <p:spPr>
          <a:xfrm>
            <a:off x="1404851" y="1803862"/>
            <a:ext cx="6417426" cy="692726"/>
          </a:xfrm>
          <a:prstGeom prst="curvedConnector2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2557549" y="1601585"/>
            <a:ext cx="2571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err="1" smtClean="0">
                <a:solidFill>
                  <a:schemeClr val="bg2"/>
                </a:solidFill>
              </a:rPr>
              <a:t>From</a:t>
            </a:r>
            <a:r>
              <a:rPr lang="it-IT" sz="1200" b="1" dirty="0" smtClean="0">
                <a:solidFill>
                  <a:schemeClr val="bg2"/>
                </a:solidFill>
              </a:rPr>
              <a:t> last Snapshot</a:t>
            </a:r>
            <a:endParaRPr lang="it-IT" sz="1200" b="1" dirty="0">
              <a:solidFill>
                <a:schemeClr val="bg2"/>
              </a:solidFill>
            </a:endParaRPr>
          </a:p>
        </p:txBody>
      </p:sp>
      <p:sp>
        <p:nvSpPr>
          <p:cNvPr id="24" name="Google Shape;140;p21"/>
          <p:cNvSpPr txBox="1"/>
          <p:nvPr/>
        </p:nvSpPr>
        <p:spPr>
          <a:xfrm>
            <a:off x="827484" y="3886669"/>
            <a:ext cx="1015171" cy="63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800" b="1" dirty="0" smtClean="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Strain</a:t>
            </a:r>
            <a:endParaRPr sz="2000" b="1" dirty="0"/>
          </a:p>
        </p:txBody>
      </p:sp>
      <p:sp>
        <p:nvSpPr>
          <p:cNvPr id="25" name="Google Shape;140;p21"/>
          <p:cNvSpPr txBox="1"/>
          <p:nvPr/>
        </p:nvSpPr>
        <p:spPr>
          <a:xfrm>
            <a:off x="2242369" y="3515368"/>
            <a:ext cx="2767436" cy="63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600" b="1" dirty="0" smtClean="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Death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600" b="1" dirty="0" smtClean="0">
                <a:solidFill>
                  <a:srgbClr val="666666"/>
                </a:solidFill>
                <a:latin typeface="Droid Serif"/>
                <a:sym typeface="Droid Serif"/>
              </a:rPr>
              <a:t>Reproduction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600" b="1" dirty="0" smtClean="0">
                <a:solidFill>
                  <a:srgbClr val="666666"/>
                </a:solidFill>
                <a:latin typeface="Droid Serif"/>
                <a:sym typeface="Droid Serif"/>
              </a:rPr>
              <a:t>Interactions</a:t>
            </a:r>
            <a:endParaRPr sz="2000" b="1" dirty="0"/>
          </a:p>
        </p:txBody>
      </p:sp>
      <p:sp>
        <p:nvSpPr>
          <p:cNvPr id="26" name="Google Shape;140;p21"/>
          <p:cNvSpPr txBox="1"/>
          <p:nvPr/>
        </p:nvSpPr>
        <p:spPr>
          <a:xfrm>
            <a:off x="5060382" y="3931003"/>
            <a:ext cx="866592" cy="63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800" b="1" dirty="0" smtClean="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Node</a:t>
            </a:r>
            <a:endParaRPr sz="2000" b="1" dirty="0"/>
          </a:p>
        </p:txBody>
      </p:sp>
      <p:sp>
        <p:nvSpPr>
          <p:cNvPr id="27" name="Google Shape;140;p21"/>
          <p:cNvSpPr txBox="1"/>
          <p:nvPr/>
        </p:nvSpPr>
        <p:spPr>
          <a:xfrm>
            <a:off x="6376564" y="3759206"/>
            <a:ext cx="2767436" cy="63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600" b="1" dirty="0" smtClean="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Distribution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600" b="1" dirty="0" smtClean="0">
                <a:solidFill>
                  <a:srgbClr val="666666"/>
                </a:solidFill>
                <a:latin typeface="Droid Serif"/>
                <a:sym typeface="Droid Serif"/>
              </a:rPr>
              <a:t>Location</a:t>
            </a:r>
            <a:endParaRPr sz="2000" b="1" dirty="0"/>
          </a:p>
        </p:txBody>
      </p:sp>
      <p:cxnSp>
        <p:nvCxnSpPr>
          <p:cNvPr id="29" name="Connettore 7 28"/>
          <p:cNvCxnSpPr/>
          <p:nvPr/>
        </p:nvCxnSpPr>
        <p:spPr>
          <a:xfrm flipV="1">
            <a:off x="1884219" y="3906982"/>
            <a:ext cx="340821" cy="315884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7 30"/>
          <p:cNvCxnSpPr/>
          <p:nvPr/>
        </p:nvCxnSpPr>
        <p:spPr>
          <a:xfrm>
            <a:off x="1884219" y="4297680"/>
            <a:ext cx="415636" cy="407324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/>
          <p:cNvCxnSpPr/>
          <p:nvPr/>
        </p:nvCxnSpPr>
        <p:spPr>
          <a:xfrm flipV="1">
            <a:off x="1892531" y="4247804"/>
            <a:ext cx="357448" cy="831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7 44"/>
          <p:cNvCxnSpPr>
            <a:stCxn id="26" idx="3"/>
          </p:cNvCxnSpPr>
          <p:nvPr/>
        </p:nvCxnSpPr>
        <p:spPr>
          <a:xfrm flipV="1">
            <a:off x="5926974" y="4114800"/>
            <a:ext cx="362990" cy="133931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7 46"/>
          <p:cNvCxnSpPr>
            <a:stCxn id="26" idx="3"/>
          </p:cNvCxnSpPr>
          <p:nvPr/>
        </p:nvCxnSpPr>
        <p:spPr>
          <a:xfrm>
            <a:off x="5926974" y="4248731"/>
            <a:ext cx="362990" cy="265080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22"/>
          <p:cNvSpPr txBox="1">
            <a:spLocks/>
          </p:cNvSpPr>
          <p:nvPr/>
        </p:nvSpPr>
        <p:spPr>
          <a:xfrm>
            <a:off x="295730" y="5546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600"/>
              <a:buFont typeface="Oswald"/>
              <a:buNone/>
              <a:tabLst/>
              <a:defRPr/>
            </a:pPr>
            <a:r>
              <a:rPr kumimoji="0" lang="it-IT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B45F06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The code - </a:t>
            </a:r>
            <a:r>
              <a:rPr kumimoji="0" lang="it-IT" sz="2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B45F06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settings</a:t>
            </a:r>
            <a:r>
              <a:rPr kumimoji="0" lang="it-IT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B45F06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kumimoji="0" lang="it-IT" sz="2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B45F06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Class</a:t>
            </a:r>
            <a:endParaRPr kumimoji="0" lang="it-IT" sz="2600" b="0" i="0" u="none" strike="noStrike" kern="0" cap="none" spc="0" normalizeH="0" baseline="0" noProof="0" dirty="0">
              <a:ln>
                <a:noFill/>
              </a:ln>
              <a:solidFill>
                <a:srgbClr val="B45F06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" name="Rettangolo arrotondato 4"/>
          <p:cNvSpPr/>
          <p:nvPr/>
        </p:nvSpPr>
        <p:spPr>
          <a:xfrm>
            <a:off x="349135" y="1205345"/>
            <a:ext cx="8462356" cy="2136371"/>
          </a:xfrm>
          <a:prstGeom prst="roundRect">
            <a:avLst/>
          </a:prstGeom>
          <a:solidFill>
            <a:srgbClr val="F3F3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ombo 5"/>
          <p:cNvSpPr/>
          <p:nvPr/>
        </p:nvSpPr>
        <p:spPr>
          <a:xfrm>
            <a:off x="482138" y="1579417"/>
            <a:ext cx="1396538" cy="145472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698268" y="2119744"/>
            <a:ext cx="100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smtClean="0">
                <a:solidFill>
                  <a:schemeClr val="bg1"/>
                </a:solidFill>
              </a:rPr>
              <a:t>Initialize</a:t>
            </a:r>
            <a:endParaRPr lang="it-IT" sz="1600" b="1" dirty="0">
              <a:solidFill>
                <a:schemeClr val="bg1"/>
              </a:solidFill>
            </a:endParaRPr>
          </a:p>
        </p:txBody>
      </p:sp>
      <p:sp>
        <p:nvSpPr>
          <p:cNvPr id="8" name="Rettangolo arrotondato 7"/>
          <p:cNvSpPr/>
          <p:nvPr/>
        </p:nvSpPr>
        <p:spPr>
          <a:xfrm>
            <a:off x="2036619" y="2535382"/>
            <a:ext cx="1413163" cy="565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2089265" y="2546464"/>
            <a:ext cx="131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Main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classes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definition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0" name="Rettangolo arrotondato 9"/>
          <p:cNvSpPr/>
          <p:nvPr/>
        </p:nvSpPr>
        <p:spPr>
          <a:xfrm>
            <a:off x="3718560" y="2521527"/>
            <a:ext cx="1413163" cy="56526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/>
          <p:cNvSpPr txBox="1"/>
          <p:nvPr/>
        </p:nvSpPr>
        <p:spPr>
          <a:xfrm>
            <a:off x="3771206" y="2532609"/>
            <a:ext cx="131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Settings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instantiation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2" name="Rettangolo arrotondato 11"/>
          <p:cNvSpPr/>
          <p:nvPr/>
        </p:nvSpPr>
        <p:spPr>
          <a:xfrm>
            <a:off x="5367251" y="2515986"/>
            <a:ext cx="1413163" cy="565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5419897" y="2527068"/>
            <a:ext cx="131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Properties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definition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4" name="Rettangolo arrotondato 13"/>
          <p:cNvSpPr/>
          <p:nvPr/>
        </p:nvSpPr>
        <p:spPr>
          <a:xfrm>
            <a:off x="7115695" y="2510444"/>
            <a:ext cx="1413163" cy="565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/>
          <p:cNvSpPr txBox="1"/>
          <p:nvPr/>
        </p:nvSpPr>
        <p:spPr>
          <a:xfrm>
            <a:off x="7107382" y="2496588"/>
            <a:ext cx="1429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 err="1" smtClean="0">
                <a:solidFill>
                  <a:schemeClr val="bg1"/>
                </a:solidFill>
              </a:rPr>
              <a:t>Graph</a:t>
            </a:r>
            <a:r>
              <a:rPr lang="it-IT" sz="1600" b="1" dirty="0" smtClean="0">
                <a:solidFill>
                  <a:schemeClr val="bg1"/>
                </a:solidFill>
              </a:rPr>
              <a:t> </a:t>
            </a:r>
            <a:r>
              <a:rPr lang="it-IT" sz="1600" b="1" dirty="0" err="1" smtClean="0">
                <a:solidFill>
                  <a:schemeClr val="bg1"/>
                </a:solidFill>
              </a:rPr>
              <a:t>construction</a:t>
            </a:r>
            <a:endParaRPr lang="it-IT" sz="1600" b="1" dirty="0">
              <a:solidFill>
                <a:schemeClr val="bg1"/>
              </a:solidFill>
            </a:endParaRPr>
          </a:p>
        </p:txBody>
      </p:sp>
      <p:cxnSp>
        <p:nvCxnSpPr>
          <p:cNvPr id="16" name="Connettore 7 15"/>
          <p:cNvCxnSpPr>
            <a:endCxn id="8" idx="1"/>
          </p:cNvCxnSpPr>
          <p:nvPr/>
        </p:nvCxnSpPr>
        <p:spPr>
          <a:xfrm>
            <a:off x="1504604" y="2693324"/>
            <a:ext cx="532015" cy="124691"/>
          </a:xfrm>
          <a:prstGeom prst="curved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>
            <a:stCxn id="9" idx="3"/>
            <a:endCxn id="10" idx="1"/>
          </p:cNvCxnSpPr>
          <p:nvPr/>
        </p:nvCxnSpPr>
        <p:spPr>
          <a:xfrm flipV="1">
            <a:off x="3408219" y="2804160"/>
            <a:ext cx="310341" cy="3914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/>
          <p:cNvCxnSpPr>
            <a:stCxn id="10" idx="3"/>
            <a:endCxn id="12" idx="1"/>
          </p:cNvCxnSpPr>
          <p:nvPr/>
        </p:nvCxnSpPr>
        <p:spPr>
          <a:xfrm flipV="1">
            <a:off x="5131723" y="2798619"/>
            <a:ext cx="235528" cy="554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>
            <a:stCxn id="12" idx="3"/>
            <a:endCxn id="15" idx="1"/>
          </p:cNvCxnSpPr>
          <p:nvPr/>
        </p:nvCxnSpPr>
        <p:spPr>
          <a:xfrm flipV="1">
            <a:off x="6780414" y="2788976"/>
            <a:ext cx="326968" cy="964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Forma 19"/>
          <p:cNvCxnSpPr>
            <a:endCxn id="15" idx="0"/>
          </p:cNvCxnSpPr>
          <p:nvPr/>
        </p:nvCxnSpPr>
        <p:spPr>
          <a:xfrm>
            <a:off x="1404851" y="1803862"/>
            <a:ext cx="6417426" cy="692726"/>
          </a:xfrm>
          <a:prstGeom prst="curvedConnector2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2557549" y="1601585"/>
            <a:ext cx="2571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err="1" smtClean="0">
                <a:solidFill>
                  <a:schemeClr val="bg2"/>
                </a:solidFill>
              </a:rPr>
              <a:t>From</a:t>
            </a:r>
            <a:r>
              <a:rPr lang="it-IT" sz="1200" b="1" dirty="0" smtClean="0">
                <a:solidFill>
                  <a:schemeClr val="bg2"/>
                </a:solidFill>
              </a:rPr>
              <a:t> last Snapshot</a:t>
            </a:r>
            <a:endParaRPr lang="it-IT" sz="1200" b="1" dirty="0">
              <a:solidFill>
                <a:schemeClr val="bg2"/>
              </a:solidFill>
            </a:endParaRPr>
          </a:p>
        </p:txBody>
      </p:sp>
      <p:sp>
        <p:nvSpPr>
          <p:cNvPr id="22" name="Google Shape;140;p21"/>
          <p:cNvSpPr txBox="1"/>
          <p:nvPr/>
        </p:nvSpPr>
        <p:spPr>
          <a:xfrm>
            <a:off x="748848" y="3490429"/>
            <a:ext cx="2767436" cy="63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600" b="1" dirty="0" smtClean="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- maxEdgeDistance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600" b="1" dirty="0" smtClean="0">
                <a:solidFill>
                  <a:srgbClr val="666666"/>
                </a:solidFill>
                <a:latin typeface="Droid Serif"/>
                <a:sym typeface="Droid Serif"/>
              </a:rPr>
              <a:t>- minVertexDistance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600" b="1" dirty="0" smtClean="0">
                <a:solidFill>
                  <a:srgbClr val="666666"/>
                </a:solidFill>
                <a:latin typeface="Droid Serif"/>
                <a:sym typeface="Droid Serif"/>
              </a:rPr>
              <a:t>- maxTransf</a:t>
            </a:r>
            <a:endParaRPr sz="2000" b="1" dirty="0"/>
          </a:p>
        </p:txBody>
      </p:sp>
      <p:sp>
        <p:nvSpPr>
          <p:cNvPr id="23" name="Google Shape;140;p21"/>
          <p:cNvSpPr txBox="1"/>
          <p:nvPr/>
        </p:nvSpPr>
        <p:spPr>
          <a:xfrm>
            <a:off x="3644447" y="3518138"/>
            <a:ext cx="2767436" cy="63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600" b="1" dirty="0" smtClean="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- nIterations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600" b="1" dirty="0" smtClean="0">
                <a:solidFill>
                  <a:srgbClr val="666666"/>
                </a:solidFill>
                <a:latin typeface="Droid Serif"/>
                <a:sym typeface="Droid Serif"/>
              </a:rPr>
              <a:t>- ceiling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600" b="1" dirty="0" smtClean="0">
                <a:solidFill>
                  <a:srgbClr val="666666"/>
                </a:solidFill>
                <a:latin typeface="Droid Serif"/>
                <a:sym typeface="Droid Serif"/>
              </a:rPr>
              <a:t>- halving</a:t>
            </a:r>
            <a:endParaRPr sz="2000" b="1" dirty="0"/>
          </a:p>
        </p:txBody>
      </p:sp>
      <p:sp>
        <p:nvSpPr>
          <p:cNvPr id="24" name="Rettangolo arrotondato 23"/>
          <p:cNvSpPr/>
          <p:nvPr/>
        </p:nvSpPr>
        <p:spPr>
          <a:xfrm>
            <a:off x="6026727" y="3948545"/>
            <a:ext cx="2527069" cy="5902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/>
          <p:cNvSpPr txBox="1"/>
          <p:nvPr/>
        </p:nvSpPr>
        <p:spPr>
          <a:xfrm>
            <a:off x="6395426" y="4076005"/>
            <a:ext cx="1942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 smtClean="0">
                <a:solidFill>
                  <a:schemeClr val="bg1"/>
                </a:solidFill>
              </a:rPr>
              <a:t>Make</a:t>
            </a:r>
            <a:r>
              <a:rPr lang="it-IT" sz="1600" b="1" dirty="0" smtClean="0">
                <a:solidFill>
                  <a:schemeClr val="bg1"/>
                </a:solidFill>
              </a:rPr>
              <a:t> </a:t>
            </a:r>
            <a:r>
              <a:rPr lang="it-IT" sz="1600" b="1" dirty="0" err="1" smtClean="0">
                <a:solidFill>
                  <a:schemeClr val="bg1"/>
                </a:solidFill>
              </a:rPr>
              <a:t>Consistent</a:t>
            </a:r>
            <a:endParaRPr lang="it-IT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22"/>
          <p:cNvSpPr txBox="1">
            <a:spLocks/>
          </p:cNvSpPr>
          <p:nvPr/>
        </p:nvSpPr>
        <p:spPr>
          <a:xfrm>
            <a:off x="295730" y="5546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600"/>
              <a:buFont typeface="Oswald"/>
              <a:buNone/>
              <a:tabLst/>
              <a:defRPr/>
            </a:pPr>
            <a:r>
              <a:rPr kumimoji="0" lang="it-IT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B45F06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The code - </a:t>
            </a:r>
            <a:r>
              <a:rPr kumimoji="0" lang="it-IT" sz="2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B45F06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Vertex</a:t>
            </a:r>
            <a:r>
              <a:rPr kumimoji="0" lang="it-IT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B45F06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 and </a:t>
            </a:r>
            <a:r>
              <a:rPr kumimoji="0" lang="it-IT" sz="2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B45F06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Edge</a:t>
            </a:r>
            <a:r>
              <a:rPr kumimoji="0" lang="it-IT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B45F06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kumimoji="0" lang="it-IT" sz="2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B45F06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Attributes</a:t>
            </a:r>
            <a:endParaRPr kumimoji="0" lang="it-IT" sz="2600" b="0" i="0" u="none" strike="noStrike" kern="0" cap="none" spc="0" normalizeH="0" baseline="0" noProof="0" dirty="0">
              <a:ln>
                <a:noFill/>
              </a:ln>
              <a:solidFill>
                <a:srgbClr val="B45F06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" name="Rettangolo arrotondato 4"/>
          <p:cNvSpPr/>
          <p:nvPr/>
        </p:nvSpPr>
        <p:spPr>
          <a:xfrm>
            <a:off x="349135" y="1205345"/>
            <a:ext cx="8462356" cy="2136371"/>
          </a:xfrm>
          <a:prstGeom prst="roundRect">
            <a:avLst/>
          </a:prstGeom>
          <a:solidFill>
            <a:srgbClr val="F3F3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ombo 5"/>
          <p:cNvSpPr/>
          <p:nvPr/>
        </p:nvSpPr>
        <p:spPr>
          <a:xfrm>
            <a:off x="482138" y="1579417"/>
            <a:ext cx="1396538" cy="145472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698268" y="2119744"/>
            <a:ext cx="100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smtClean="0">
                <a:solidFill>
                  <a:schemeClr val="bg1"/>
                </a:solidFill>
              </a:rPr>
              <a:t>Initialize</a:t>
            </a:r>
            <a:endParaRPr lang="it-IT" sz="1600" b="1" dirty="0">
              <a:solidFill>
                <a:schemeClr val="bg1"/>
              </a:solidFill>
            </a:endParaRPr>
          </a:p>
        </p:txBody>
      </p:sp>
      <p:sp>
        <p:nvSpPr>
          <p:cNvPr id="8" name="Rettangolo arrotondato 7"/>
          <p:cNvSpPr/>
          <p:nvPr/>
        </p:nvSpPr>
        <p:spPr>
          <a:xfrm>
            <a:off x="2036619" y="2535382"/>
            <a:ext cx="1413163" cy="565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2089265" y="2546464"/>
            <a:ext cx="131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Main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classes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definition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0" name="Rettangolo arrotondato 9"/>
          <p:cNvSpPr/>
          <p:nvPr/>
        </p:nvSpPr>
        <p:spPr>
          <a:xfrm>
            <a:off x="3718560" y="2521527"/>
            <a:ext cx="1413163" cy="565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/>
          <p:cNvSpPr txBox="1"/>
          <p:nvPr/>
        </p:nvSpPr>
        <p:spPr>
          <a:xfrm>
            <a:off x="3771206" y="2532609"/>
            <a:ext cx="131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Settings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instantiation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2" name="Rettangolo arrotondato 11"/>
          <p:cNvSpPr/>
          <p:nvPr/>
        </p:nvSpPr>
        <p:spPr>
          <a:xfrm>
            <a:off x="5367251" y="2515986"/>
            <a:ext cx="1413163" cy="56526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5419897" y="2527068"/>
            <a:ext cx="131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Properties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definition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4" name="Rettangolo arrotondato 13"/>
          <p:cNvSpPr/>
          <p:nvPr/>
        </p:nvSpPr>
        <p:spPr>
          <a:xfrm>
            <a:off x="7115695" y="2510444"/>
            <a:ext cx="1413163" cy="565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/>
          <p:cNvSpPr txBox="1"/>
          <p:nvPr/>
        </p:nvSpPr>
        <p:spPr>
          <a:xfrm>
            <a:off x="7107382" y="2496588"/>
            <a:ext cx="1429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 err="1" smtClean="0">
                <a:solidFill>
                  <a:schemeClr val="bg1"/>
                </a:solidFill>
              </a:rPr>
              <a:t>Graph</a:t>
            </a:r>
            <a:r>
              <a:rPr lang="it-IT" sz="1600" b="1" dirty="0" smtClean="0">
                <a:solidFill>
                  <a:schemeClr val="bg1"/>
                </a:solidFill>
              </a:rPr>
              <a:t> </a:t>
            </a:r>
            <a:r>
              <a:rPr lang="it-IT" sz="1600" b="1" dirty="0" err="1" smtClean="0">
                <a:solidFill>
                  <a:schemeClr val="bg1"/>
                </a:solidFill>
              </a:rPr>
              <a:t>construction</a:t>
            </a:r>
            <a:endParaRPr lang="it-IT" sz="1600" b="1" dirty="0">
              <a:solidFill>
                <a:schemeClr val="bg1"/>
              </a:solidFill>
            </a:endParaRPr>
          </a:p>
        </p:txBody>
      </p:sp>
      <p:cxnSp>
        <p:nvCxnSpPr>
          <p:cNvPr id="16" name="Connettore 7 15"/>
          <p:cNvCxnSpPr>
            <a:endCxn id="8" idx="1"/>
          </p:cNvCxnSpPr>
          <p:nvPr/>
        </p:nvCxnSpPr>
        <p:spPr>
          <a:xfrm>
            <a:off x="1504604" y="2693324"/>
            <a:ext cx="532015" cy="124691"/>
          </a:xfrm>
          <a:prstGeom prst="curved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>
            <a:stCxn id="9" idx="3"/>
            <a:endCxn id="10" idx="1"/>
          </p:cNvCxnSpPr>
          <p:nvPr/>
        </p:nvCxnSpPr>
        <p:spPr>
          <a:xfrm flipV="1">
            <a:off x="3408219" y="2804160"/>
            <a:ext cx="310341" cy="3914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/>
          <p:cNvCxnSpPr>
            <a:stCxn id="10" idx="3"/>
            <a:endCxn id="12" idx="1"/>
          </p:cNvCxnSpPr>
          <p:nvPr/>
        </p:nvCxnSpPr>
        <p:spPr>
          <a:xfrm flipV="1">
            <a:off x="5131723" y="2798619"/>
            <a:ext cx="235528" cy="55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>
            <a:stCxn id="12" idx="3"/>
            <a:endCxn id="15" idx="1"/>
          </p:cNvCxnSpPr>
          <p:nvPr/>
        </p:nvCxnSpPr>
        <p:spPr>
          <a:xfrm flipV="1">
            <a:off x="6780414" y="2788976"/>
            <a:ext cx="326968" cy="964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Forma 19"/>
          <p:cNvCxnSpPr>
            <a:endCxn id="15" idx="0"/>
          </p:cNvCxnSpPr>
          <p:nvPr/>
        </p:nvCxnSpPr>
        <p:spPr>
          <a:xfrm>
            <a:off x="1404851" y="1803862"/>
            <a:ext cx="6417426" cy="692726"/>
          </a:xfrm>
          <a:prstGeom prst="curvedConnector2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2557549" y="1601585"/>
            <a:ext cx="2571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err="1" smtClean="0">
                <a:solidFill>
                  <a:schemeClr val="bg2"/>
                </a:solidFill>
              </a:rPr>
              <a:t>From</a:t>
            </a:r>
            <a:r>
              <a:rPr lang="it-IT" sz="1200" b="1" dirty="0" smtClean="0">
                <a:solidFill>
                  <a:schemeClr val="bg2"/>
                </a:solidFill>
              </a:rPr>
              <a:t> last Snapshot</a:t>
            </a:r>
            <a:endParaRPr lang="it-IT" sz="1200" b="1" dirty="0">
              <a:solidFill>
                <a:schemeClr val="bg2"/>
              </a:solidFill>
            </a:endParaRPr>
          </a:p>
        </p:txBody>
      </p:sp>
      <p:sp>
        <p:nvSpPr>
          <p:cNvPr id="22" name="Google Shape;140;p21"/>
          <p:cNvSpPr txBox="1"/>
          <p:nvPr/>
        </p:nvSpPr>
        <p:spPr>
          <a:xfrm>
            <a:off x="806334" y="3870043"/>
            <a:ext cx="1404850" cy="63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800" b="1" dirty="0" smtClean="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Vertex Properties</a:t>
            </a:r>
            <a:endParaRPr sz="2000" b="1" dirty="0"/>
          </a:p>
        </p:txBody>
      </p:sp>
      <p:sp>
        <p:nvSpPr>
          <p:cNvPr id="23" name="Google Shape;140;p21"/>
          <p:cNvSpPr txBox="1"/>
          <p:nvPr/>
        </p:nvSpPr>
        <p:spPr>
          <a:xfrm>
            <a:off x="2585961" y="3507055"/>
            <a:ext cx="2767436" cy="63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600" b="1" dirty="0" smtClean="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Distribution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600" b="1" dirty="0" smtClean="0">
                <a:solidFill>
                  <a:srgbClr val="666666"/>
                </a:solidFill>
                <a:latin typeface="Droid Serif"/>
                <a:sym typeface="Droid Serif"/>
              </a:rPr>
              <a:t>Buffer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600" b="1" dirty="0" smtClean="0">
                <a:solidFill>
                  <a:srgbClr val="666666"/>
                </a:solidFill>
                <a:latin typeface="Droid Serif"/>
                <a:sym typeface="Droid Serif"/>
              </a:rPr>
              <a:t>nEdges</a:t>
            </a:r>
            <a:endParaRPr sz="2000" b="1" dirty="0"/>
          </a:p>
        </p:txBody>
      </p:sp>
      <p:sp>
        <p:nvSpPr>
          <p:cNvPr id="24" name="Google Shape;140;p21"/>
          <p:cNvSpPr txBox="1"/>
          <p:nvPr/>
        </p:nvSpPr>
        <p:spPr>
          <a:xfrm>
            <a:off x="4718858" y="3731495"/>
            <a:ext cx="1407621" cy="63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800" b="1" dirty="0" smtClean="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Edge Properties</a:t>
            </a:r>
            <a:endParaRPr sz="2000" b="1" dirty="0"/>
          </a:p>
        </p:txBody>
      </p:sp>
      <p:sp>
        <p:nvSpPr>
          <p:cNvPr id="25" name="Google Shape;140;p21"/>
          <p:cNvSpPr txBox="1"/>
          <p:nvPr/>
        </p:nvSpPr>
        <p:spPr>
          <a:xfrm>
            <a:off x="6517880" y="3742579"/>
            <a:ext cx="2767436" cy="63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600" b="1" dirty="0" smtClean="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Distance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600" b="1" dirty="0" smtClean="0">
                <a:solidFill>
                  <a:srgbClr val="666666"/>
                </a:solidFill>
                <a:latin typeface="Droid Serif"/>
                <a:sym typeface="Droid Serif"/>
              </a:rPr>
              <a:t>Traffic</a:t>
            </a:r>
            <a:endParaRPr sz="2000" b="1" dirty="0"/>
          </a:p>
        </p:txBody>
      </p:sp>
      <p:cxnSp>
        <p:nvCxnSpPr>
          <p:cNvPr id="26" name="Connettore 7 25"/>
          <p:cNvCxnSpPr/>
          <p:nvPr/>
        </p:nvCxnSpPr>
        <p:spPr>
          <a:xfrm flipV="1">
            <a:off x="2227811" y="3898669"/>
            <a:ext cx="340821" cy="315884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7 26"/>
          <p:cNvCxnSpPr/>
          <p:nvPr/>
        </p:nvCxnSpPr>
        <p:spPr>
          <a:xfrm>
            <a:off x="2227811" y="4289367"/>
            <a:ext cx="415636" cy="407324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/>
          <p:cNvCxnSpPr/>
          <p:nvPr/>
        </p:nvCxnSpPr>
        <p:spPr>
          <a:xfrm flipV="1">
            <a:off x="2236123" y="4239491"/>
            <a:ext cx="357448" cy="831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7 28"/>
          <p:cNvCxnSpPr/>
          <p:nvPr/>
        </p:nvCxnSpPr>
        <p:spPr>
          <a:xfrm flipV="1">
            <a:off x="6126480" y="4106487"/>
            <a:ext cx="362990" cy="133930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7 29"/>
          <p:cNvCxnSpPr/>
          <p:nvPr/>
        </p:nvCxnSpPr>
        <p:spPr>
          <a:xfrm>
            <a:off x="6126480" y="4240417"/>
            <a:ext cx="362990" cy="265080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288875" y="54833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The </a:t>
            </a:r>
            <a:r>
              <a:rPr lang="it" dirty="0" smtClean="0"/>
              <a:t>code - Edge Couting and useful functions</a:t>
            </a:r>
            <a:endParaRPr dirty="0"/>
          </a:p>
        </p:txBody>
      </p:sp>
      <p:sp>
        <p:nvSpPr>
          <p:cNvPr id="3" name="Rettangolo arrotondato 2"/>
          <p:cNvSpPr/>
          <p:nvPr/>
        </p:nvSpPr>
        <p:spPr>
          <a:xfrm>
            <a:off x="349135" y="1205345"/>
            <a:ext cx="8462356" cy="2136371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arrotondato 11"/>
          <p:cNvSpPr/>
          <p:nvPr/>
        </p:nvSpPr>
        <p:spPr>
          <a:xfrm>
            <a:off x="490451" y="1479666"/>
            <a:ext cx="1413163" cy="565265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515390" y="1465810"/>
            <a:ext cx="1438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 err="1" smtClean="0">
                <a:solidFill>
                  <a:schemeClr val="bg1"/>
                </a:solidFill>
              </a:rPr>
              <a:t>Graph</a:t>
            </a:r>
            <a:r>
              <a:rPr lang="it-IT" sz="1600" b="1" dirty="0" smtClean="0">
                <a:solidFill>
                  <a:schemeClr val="bg1"/>
                </a:solidFill>
              </a:rPr>
              <a:t> </a:t>
            </a:r>
            <a:r>
              <a:rPr lang="it-IT" sz="1600" b="1" dirty="0" err="1" smtClean="0">
                <a:solidFill>
                  <a:schemeClr val="bg1"/>
                </a:solidFill>
              </a:rPr>
              <a:t>construction</a:t>
            </a:r>
            <a:endParaRPr lang="it-IT" sz="1600" b="1" dirty="0">
              <a:solidFill>
                <a:schemeClr val="bg1"/>
              </a:solidFill>
            </a:endParaRPr>
          </a:p>
        </p:txBody>
      </p:sp>
      <p:sp>
        <p:nvSpPr>
          <p:cNvPr id="20" name="Rettangolo arrotondato 19"/>
          <p:cNvSpPr/>
          <p:nvPr/>
        </p:nvSpPr>
        <p:spPr>
          <a:xfrm>
            <a:off x="2335877" y="1471353"/>
            <a:ext cx="1413163" cy="565265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/>
          <p:cNvSpPr txBox="1"/>
          <p:nvPr/>
        </p:nvSpPr>
        <p:spPr>
          <a:xfrm>
            <a:off x="2388523" y="1482435"/>
            <a:ext cx="131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Edge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counting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24" name="Rettangolo 23"/>
          <p:cNvSpPr/>
          <p:nvPr/>
        </p:nvSpPr>
        <p:spPr>
          <a:xfrm>
            <a:off x="5062450" y="1429789"/>
            <a:ext cx="1271847" cy="5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/>
          <p:cNvSpPr txBox="1"/>
          <p:nvPr/>
        </p:nvSpPr>
        <p:spPr>
          <a:xfrm>
            <a:off x="5051366" y="1443642"/>
            <a:ext cx="131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Send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Messages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25" name="Rettangolo 24"/>
          <p:cNvSpPr/>
          <p:nvPr/>
        </p:nvSpPr>
        <p:spPr>
          <a:xfrm>
            <a:off x="7002087" y="1424248"/>
            <a:ext cx="1271847" cy="5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/>
          <p:cNvSpPr txBox="1"/>
          <p:nvPr/>
        </p:nvSpPr>
        <p:spPr>
          <a:xfrm>
            <a:off x="6991003" y="1438101"/>
            <a:ext cx="131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Merging</a:t>
            </a:r>
            <a:r>
              <a:rPr lang="it-IT" b="1" dirty="0" smtClean="0">
                <a:solidFill>
                  <a:schemeClr val="bg1"/>
                </a:solidFill>
              </a:rPr>
              <a:t> and </a:t>
            </a:r>
            <a:r>
              <a:rPr lang="it-IT" b="1" dirty="0" err="1" smtClean="0">
                <a:solidFill>
                  <a:schemeClr val="bg1"/>
                </a:solidFill>
              </a:rPr>
              <a:t>aggregation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5065221" y="2571403"/>
            <a:ext cx="1271847" cy="5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/>
          <p:cNvSpPr txBox="1"/>
          <p:nvPr/>
        </p:nvSpPr>
        <p:spPr>
          <a:xfrm>
            <a:off x="5054137" y="2585256"/>
            <a:ext cx="131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Make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snapshots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7004858" y="2565862"/>
            <a:ext cx="1271847" cy="5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/>
          <p:cNvSpPr txBox="1"/>
          <p:nvPr/>
        </p:nvSpPr>
        <p:spPr>
          <a:xfrm>
            <a:off x="6993774" y="2579715"/>
            <a:ext cx="131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solidFill>
                  <a:schemeClr val="bg1"/>
                </a:solidFill>
              </a:rPr>
              <a:t>New </a:t>
            </a:r>
            <a:r>
              <a:rPr lang="it-IT" b="1" dirty="0" err="1" smtClean="0">
                <a:solidFill>
                  <a:schemeClr val="bg1"/>
                </a:solidFill>
              </a:rPr>
              <a:t>vertices</a:t>
            </a:r>
            <a:endParaRPr lang="it-IT" b="1" dirty="0" smtClean="0">
              <a:solidFill>
                <a:schemeClr val="bg1"/>
              </a:solidFill>
            </a:endParaRPr>
          </a:p>
          <a:p>
            <a:pPr algn="ctr"/>
            <a:r>
              <a:rPr lang="it-IT" b="1" dirty="0" smtClean="0">
                <a:solidFill>
                  <a:schemeClr val="bg1"/>
                </a:solidFill>
              </a:rPr>
              <a:t>New </a:t>
            </a:r>
            <a:r>
              <a:rPr lang="it-IT" b="1" dirty="0" err="1" smtClean="0">
                <a:solidFill>
                  <a:schemeClr val="bg1"/>
                </a:solidFill>
              </a:rPr>
              <a:t>edges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33" name="Ovale 32"/>
          <p:cNvSpPr/>
          <p:nvPr/>
        </p:nvSpPr>
        <p:spPr>
          <a:xfrm>
            <a:off x="2709950" y="2601884"/>
            <a:ext cx="1338349" cy="507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/>
          <p:cNvSpPr txBox="1"/>
          <p:nvPr/>
        </p:nvSpPr>
        <p:spPr>
          <a:xfrm>
            <a:off x="2723803" y="2690551"/>
            <a:ext cx="1318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solidFill>
                  <a:schemeClr val="bg1"/>
                </a:solidFill>
              </a:rPr>
              <a:t>Output</a:t>
            </a:r>
            <a:endParaRPr lang="it-IT" b="1" dirty="0">
              <a:solidFill>
                <a:schemeClr val="bg1"/>
              </a:solidFill>
            </a:endParaRPr>
          </a:p>
        </p:txBody>
      </p:sp>
      <p:cxnSp>
        <p:nvCxnSpPr>
          <p:cNvPr id="35" name="Connettore 2 34"/>
          <p:cNvCxnSpPr>
            <a:endCxn id="20" idx="1"/>
          </p:cNvCxnSpPr>
          <p:nvPr/>
        </p:nvCxnSpPr>
        <p:spPr>
          <a:xfrm flipV="1">
            <a:off x="1903616" y="1753986"/>
            <a:ext cx="432261" cy="4212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/>
          <p:cNvCxnSpPr>
            <a:stCxn id="20" idx="3"/>
          </p:cNvCxnSpPr>
          <p:nvPr/>
        </p:nvCxnSpPr>
        <p:spPr>
          <a:xfrm flipV="1">
            <a:off x="3749040" y="1753985"/>
            <a:ext cx="1271847" cy="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/>
          <p:cNvCxnSpPr>
            <a:stCxn id="23" idx="3"/>
            <a:endCxn id="26" idx="1"/>
          </p:cNvCxnSpPr>
          <p:nvPr/>
        </p:nvCxnSpPr>
        <p:spPr>
          <a:xfrm flipV="1">
            <a:off x="6370320" y="1699711"/>
            <a:ext cx="620683" cy="55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/>
          <p:cNvCxnSpPr/>
          <p:nvPr/>
        </p:nvCxnSpPr>
        <p:spPr>
          <a:xfrm rot="16200000" flipH="1">
            <a:off x="7427422" y="2290155"/>
            <a:ext cx="465513" cy="831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/>
          <p:cNvCxnSpPr/>
          <p:nvPr/>
        </p:nvCxnSpPr>
        <p:spPr>
          <a:xfrm rot="5400000" flipH="1" flipV="1">
            <a:off x="5523807" y="2306782"/>
            <a:ext cx="457200" cy="15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2 44"/>
          <p:cNvCxnSpPr>
            <a:endCxn id="28" idx="3"/>
          </p:cNvCxnSpPr>
          <p:nvPr/>
        </p:nvCxnSpPr>
        <p:spPr>
          <a:xfrm rot="10800000" flipV="1">
            <a:off x="6373091" y="2842954"/>
            <a:ext cx="592974" cy="3912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/>
          <p:cNvCxnSpPr/>
          <p:nvPr/>
        </p:nvCxnSpPr>
        <p:spPr>
          <a:xfrm rot="10800000" flipV="1">
            <a:off x="4098176" y="2859577"/>
            <a:ext cx="931025" cy="831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e 47"/>
          <p:cNvSpPr/>
          <p:nvPr/>
        </p:nvSpPr>
        <p:spPr>
          <a:xfrm>
            <a:off x="6192983" y="2061556"/>
            <a:ext cx="872836" cy="415637"/>
          </a:xfrm>
          <a:prstGeom prst="ellipse">
            <a:avLst/>
          </a:prstGeom>
          <a:solidFill>
            <a:srgbClr val="FFC00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CasellaDiTesto 48"/>
          <p:cNvSpPr txBox="1"/>
          <p:nvPr/>
        </p:nvSpPr>
        <p:spPr>
          <a:xfrm>
            <a:off x="6159731" y="2103119"/>
            <a:ext cx="986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Loop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55" name="CasellaDiTesto 54"/>
          <p:cNvSpPr txBox="1"/>
          <p:nvPr/>
        </p:nvSpPr>
        <p:spPr>
          <a:xfrm>
            <a:off x="3106189" y="1501833"/>
            <a:ext cx="2571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smtClean="0">
                <a:solidFill>
                  <a:schemeClr val="bg2"/>
                </a:solidFill>
              </a:rPr>
              <a:t>Start </a:t>
            </a:r>
            <a:r>
              <a:rPr lang="it-IT" sz="1200" b="1" dirty="0" err="1" smtClean="0">
                <a:solidFill>
                  <a:schemeClr val="bg2"/>
                </a:solidFill>
              </a:rPr>
              <a:t>Simulation</a:t>
            </a:r>
            <a:endParaRPr lang="it-IT" sz="1200" b="1" dirty="0">
              <a:solidFill>
                <a:schemeClr val="bg2"/>
              </a:solidFill>
            </a:endParaRPr>
          </a:p>
        </p:txBody>
      </p:sp>
      <p:sp>
        <p:nvSpPr>
          <p:cNvPr id="56" name="CasellaDiTesto 55"/>
          <p:cNvSpPr txBox="1"/>
          <p:nvPr/>
        </p:nvSpPr>
        <p:spPr>
          <a:xfrm>
            <a:off x="4056611" y="2626822"/>
            <a:ext cx="110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err="1" smtClean="0">
                <a:solidFill>
                  <a:schemeClr val="bg2"/>
                </a:solidFill>
              </a:rPr>
              <a:t>Exit</a:t>
            </a:r>
            <a:r>
              <a:rPr lang="it-IT" sz="1200" b="1" dirty="0" smtClean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it-IT" sz="1200" b="1" dirty="0" err="1" smtClean="0">
                <a:solidFill>
                  <a:schemeClr val="bg2"/>
                </a:solidFill>
              </a:rPr>
              <a:t>condition</a:t>
            </a:r>
            <a:endParaRPr lang="it-IT" sz="1200" b="1" dirty="0">
              <a:solidFill>
                <a:schemeClr val="bg2"/>
              </a:solidFill>
            </a:endParaRPr>
          </a:p>
        </p:txBody>
      </p:sp>
      <p:sp>
        <p:nvSpPr>
          <p:cNvPr id="59" name="Google Shape;140;p21"/>
          <p:cNvSpPr txBox="1"/>
          <p:nvPr/>
        </p:nvSpPr>
        <p:spPr>
          <a:xfrm>
            <a:off x="4880273" y="3482115"/>
            <a:ext cx="2767436" cy="63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it" sz="1600" b="1" dirty="0" smtClean="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 Binomial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it" sz="1600" b="1" dirty="0" smtClean="0">
                <a:solidFill>
                  <a:srgbClr val="666666"/>
                </a:solidFill>
                <a:latin typeface="Droid Serif"/>
                <a:sym typeface="Droid Serif"/>
              </a:rPr>
              <a:t> Replication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it" sz="1600" b="1" dirty="0" smtClean="0">
                <a:solidFill>
                  <a:srgbClr val="666666"/>
                </a:solidFill>
                <a:latin typeface="Droid Serif"/>
                <a:sym typeface="Droid Serif"/>
              </a:rPr>
              <a:t> selectToMigrate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it" sz="1600" b="1" dirty="0" smtClean="0">
                <a:solidFill>
                  <a:srgbClr val="666666"/>
                </a:solidFill>
                <a:latin typeface="Droid Serif"/>
                <a:sym typeface="Droid Serif"/>
              </a:rPr>
              <a:t> supLim</a:t>
            </a:r>
            <a:endParaRPr sz="2000" b="1" dirty="0"/>
          </a:p>
        </p:txBody>
      </p:sp>
      <p:sp>
        <p:nvSpPr>
          <p:cNvPr id="60" name="Rettangolo 59"/>
          <p:cNvSpPr/>
          <p:nvPr/>
        </p:nvSpPr>
        <p:spPr>
          <a:xfrm>
            <a:off x="1615854" y="3714648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sz="1800" b="1" dirty="0" smtClean="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Start Edge Count</a:t>
            </a:r>
            <a:endParaRPr lang="it-IT" sz="1800" dirty="0"/>
          </a:p>
        </p:txBody>
      </p:sp>
      <p:sp>
        <p:nvSpPr>
          <p:cNvPr id="61" name="Rettangolo 60"/>
          <p:cNvSpPr/>
          <p:nvPr/>
        </p:nvSpPr>
        <p:spPr>
          <a:xfrm>
            <a:off x="2158952" y="4482190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b="1" dirty="0" smtClean="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nEdges</a:t>
            </a:r>
            <a:endParaRPr lang="it-IT" dirty="0"/>
          </a:p>
        </p:txBody>
      </p:sp>
      <p:cxnSp>
        <p:nvCxnSpPr>
          <p:cNvPr id="63" name="Connettore 2 62"/>
          <p:cNvCxnSpPr/>
          <p:nvPr/>
        </p:nvCxnSpPr>
        <p:spPr>
          <a:xfrm rot="5400000">
            <a:off x="2431473" y="4293524"/>
            <a:ext cx="274320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tangolo 63"/>
          <p:cNvSpPr/>
          <p:nvPr/>
        </p:nvSpPr>
        <p:spPr>
          <a:xfrm>
            <a:off x="4813069" y="3532909"/>
            <a:ext cx="1995055" cy="143810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288875" y="54833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The </a:t>
            </a:r>
            <a:r>
              <a:rPr lang="it" dirty="0" smtClean="0"/>
              <a:t>code - Send/Merge</a:t>
            </a:r>
            <a:endParaRPr dirty="0"/>
          </a:p>
        </p:txBody>
      </p:sp>
      <p:sp>
        <p:nvSpPr>
          <p:cNvPr id="3" name="Rettangolo arrotondato 2"/>
          <p:cNvSpPr/>
          <p:nvPr/>
        </p:nvSpPr>
        <p:spPr>
          <a:xfrm>
            <a:off x="349135" y="1205345"/>
            <a:ext cx="8462356" cy="2136371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arrotondato 3"/>
          <p:cNvSpPr/>
          <p:nvPr/>
        </p:nvSpPr>
        <p:spPr>
          <a:xfrm>
            <a:off x="490451" y="1479666"/>
            <a:ext cx="1413163" cy="565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482138" y="1465810"/>
            <a:ext cx="1429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 err="1" smtClean="0">
                <a:solidFill>
                  <a:schemeClr val="bg1"/>
                </a:solidFill>
              </a:rPr>
              <a:t>Graph</a:t>
            </a:r>
            <a:r>
              <a:rPr lang="it-IT" sz="1600" b="1" dirty="0" smtClean="0">
                <a:solidFill>
                  <a:schemeClr val="bg1"/>
                </a:solidFill>
              </a:rPr>
              <a:t> </a:t>
            </a:r>
            <a:r>
              <a:rPr lang="it-IT" sz="1600" b="1" dirty="0" err="1" smtClean="0">
                <a:solidFill>
                  <a:schemeClr val="bg1"/>
                </a:solidFill>
              </a:rPr>
              <a:t>construction</a:t>
            </a:r>
            <a:endParaRPr lang="it-IT" sz="1600" b="1" dirty="0">
              <a:solidFill>
                <a:schemeClr val="bg1"/>
              </a:solidFill>
            </a:endParaRPr>
          </a:p>
        </p:txBody>
      </p:sp>
      <p:sp>
        <p:nvSpPr>
          <p:cNvPr id="6" name="Rettangolo arrotondato 5"/>
          <p:cNvSpPr/>
          <p:nvPr/>
        </p:nvSpPr>
        <p:spPr>
          <a:xfrm>
            <a:off x="2335877" y="1471353"/>
            <a:ext cx="1413163" cy="565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2388523" y="1482435"/>
            <a:ext cx="131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Edge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counting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062450" y="1429789"/>
            <a:ext cx="1271847" cy="59851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5051366" y="1443642"/>
            <a:ext cx="131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Send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Messages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7002087" y="1424248"/>
            <a:ext cx="1271847" cy="59851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/>
          <p:cNvSpPr txBox="1"/>
          <p:nvPr/>
        </p:nvSpPr>
        <p:spPr>
          <a:xfrm>
            <a:off x="6991003" y="1438101"/>
            <a:ext cx="131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Merging</a:t>
            </a:r>
            <a:r>
              <a:rPr lang="it-IT" b="1" dirty="0" smtClean="0">
                <a:solidFill>
                  <a:schemeClr val="bg1"/>
                </a:solidFill>
              </a:rPr>
              <a:t> and </a:t>
            </a:r>
            <a:r>
              <a:rPr lang="it-IT" b="1" dirty="0" err="1" smtClean="0">
                <a:solidFill>
                  <a:schemeClr val="bg1"/>
                </a:solidFill>
              </a:rPr>
              <a:t>aggregation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5065221" y="2571403"/>
            <a:ext cx="1271847" cy="5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5054137" y="2585256"/>
            <a:ext cx="131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Make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snapshots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7004858" y="2565862"/>
            <a:ext cx="1271847" cy="5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/>
          <p:cNvSpPr txBox="1"/>
          <p:nvPr/>
        </p:nvSpPr>
        <p:spPr>
          <a:xfrm>
            <a:off x="6993774" y="2579715"/>
            <a:ext cx="131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solidFill>
                  <a:schemeClr val="bg1"/>
                </a:solidFill>
              </a:rPr>
              <a:t>New </a:t>
            </a:r>
            <a:r>
              <a:rPr lang="it-IT" b="1" dirty="0" err="1" smtClean="0">
                <a:solidFill>
                  <a:schemeClr val="bg1"/>
                </a:solidFill>
              </a:rPr>
              <a:t>vertices</a:t>
            </a:r>
            <a:endParaRPr lang="it-IT" b="1" dirty="0" smtClean="0">
              <a:solidFill>
                <a:schemeClr val="bg1"/>
              </a:solidFill>
            </a:endParaRPr>
          </a:p>
          <a:p>
            <a:pPr algn="ctr"/>
            <a:r>
              <a:rPr lang="it-IT" b="1" dirty="0" smtClean="0">
                <a:solidFill>
                  <a:schemeClr val="bg1"/>
                </a:solidFill>
              </a:rPr>
              <a:t>New </a:t>
            </a:r>
            <a:r>
              <a:rPr lang="it-IT" b="1" dirty="0" err="1" smtClean="0">
                <a:solidFill>
                  <a:schemeClr val="bg1"/>
                </a:solidFill>
              </a:rPr>
              <a:t>edges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6" name="Ovale 15"/>
          <p:cNvSpPr/>
          <p:nvPr/>
        </p:nvSpPr>
        <p:spPr>
          <a:xfrm>
            <a:off x="2709950" y="2601884"/>
            <a:ext cx="1338349" cy="507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/>
          <p:cNvSpPr txBox="1"/>
          <p:nvPr/>
        </p:nvSpPr>
        <p:spPr>
          <a:xfrm>
            <a:off x="2723803" y="2690551"/>
            <a:ext cx="1318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solidFill>
                  <a:schemeClr val="bg1"/>
                </a:solidFill>
              </a:rPr>
              <a:t>Output</a:t>
            </a:r>
            <a:endParaRPr lang="it-IT" b="1" dirty="0">
              <a:solidFill>
                <a:schemeClr val="bg1"/>
              </a:solidFill>
            </a:endParaRPr>
          </a:p>
        </p:txBody>
      </p:sp>
      <p:cxnSp>
        <p:nvCxnSpPr>
          <p:cNvPr id="18" name="Connettore 2 17"/>
          <p:cNvCxnSpPr>
            <a:stCxn id="5" idx="3"/>
            <a:endCxn id="6" idx="1"/>
          </p:cNvCxnSpPr>
          <p:nvPr/>
        </p:nvCxnSpPr>
        <p:spPr>
          <a:xfrm flipV="1">
            <a:off x="1911927" y="1753986"/>
            <a:ext cx="423950" cy="4212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>
            <a:stCxn id="6" idx="3"/>
          </p:cNvCxnSpPr>
          <p:nvPr/>
        </p:nvCxnSpPr>
        <p:spPr>
          <a:xfrm flipV="1">
            <a:off x="3749040" y="1753985"/>
            <a:ext cx="1271847" cy="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stCxn id="9" idx="3"/>
            <a:endCxn id="11" idx="1"/>
          </p:cNvCxnSpPr>
          <p:nvPr/>
        </p:nvCxnSpPr>
        <p:spPr>
          <a:xfrm flipV="1">
            <a:off x="6370320" y="1699711"/>
            <a:ext cx="620683" cy="5541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/>
          <p:cNvCxnSpPr/>
          <p:nvPr/>
        </p:nvCxnSpPr>
        <p:spPr>
          <a:xfrm rot="16200000" flipH="1">
            <a:off x="7427422" y="2290155"/>
            <a:ext cx="465513" cy="831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/>
          <p:cNvCxnSpPr/>
          <p:nvPr/>
        </p:nvCxnSpPr>
        <p:spPr>
          <a:xfrm rot="5400000" flipH="1" flipV="1">
            <a:off x="5523807" y="2306782"/>
            <a:ext cx="457200" cy="15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>
            <a:endCxn id="13" idx="3"/>
          </p:cNvCxnSpPr>
          <p:nvPr/>
        </p:nvCxnSpPr>
        <p:spPr>
          <a:xfrm rot="10800000" flipV="1">
            <a:off x="6373091" y="2842952"/>
            <a:ext cx="592974" cy="391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/>
          <p:cNvCxnSpPr/>
          <p:nvPr/>
        </p:nvCxnSpPr>
        <p:spPr>
          <a:xfrm rot="10800000" flipV="1">
            <a:off x="4098176" y="2859577"/>
            <a:ext cx="931025" cy="831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e 24"/>
          <p:cNvSpPr/>
          <p:nvPr/>
        </p:nvSpPr>
        <p:spPr>
          <a:xfrm>
            <a:off x="6192983" y="2061556"/>
            <a:ext cx="872836" cy="415637"/>
          </a:xfrm>
          <a:prstGeom prst="ellipse">
            <a:avLst/>
          </a:prstGeom>
          <a:solidFill>
            <a:srgbClr val="FFC00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/>
          <p:cNvSpPr txBox="1"/>
          <p:nvPr/>
        </p:nvSpPr>
        <p:spPr>
          <a:xfrm>
            <a:off x="6159731" y="2103119"/>
            <a:ext cx="986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Loop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27" name="CasellaDiTesto 26"/>
          <p:cNvSpPr txBox="1"/>
          <p:nvPr/>
        </p:nvSpPr>
        <p:spPr>
          <a:xfrm>
            <a:off x="3106189" y="1501833"/>
            <a:ext cx="2571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smtClean="0">
                <a:solidFill>
                  <a:schemeClr val="bg2"/>
                </a:solidFill>
              </a:rPr>
              <a:t>Start </a:t>
            </a:r>
            <a:r>
              <a:rPr lang="it-IT" sz="1200" b="1" dirty="0" err="1" smtClean="0">
                <a:solidFill>
                  <a:schemeClr val="bg2"/>
                </a:solidFill>
              </a:rPr>
              <a:t>Simulation</a:t>
            </a:r>
            <a:endParaRPr lang="it-IT" sz="1200" b="1" dirty="0">
              <a:solidFill>
                <a:schemeClr val="bg2"/>
              </a:solidFill>
            </a:endParaRPr>
          </a:p>
        </p:txBody>
      </p:sp>
      <p:sp>
        <p:nvSpPr>
          <p:cNvPr id="28" name="CasellaDiTesto 27"/>
          <p:cNvSpPr txBox="1"/>
          <p:nvPr/>
        </p:nvSpPr>
        <p:spPr>
          <a:xfrm>
            <a:off x="4056611" y="2626822"/>
            <a:ext cx="110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err="1" smtClean="0">
                <a:solidFill>
                  <a:schemeClr val="bg2"/>
                </a:solidFill>
              </a:rPr>
              <a:t>Exit</a:t>
            </a:r>
            <a:r>
              <a:rPr lang="it-IT" sz="1200" b="1" dirty="0" smtClean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it-IT" sz="1200" b="1" dirty="0" err="1" smtClean="0">
                <a:solidFill>
                  <a:schemeClr val="bg2"/>
                </a:solidFill>
              </a:rPr>
              <a:t>condition</a:t>
            </a:r>
            <a:endParaRPr lang="it-IT" sz="1200" b="1" dirty="0">
              <a:solidFill>
                <a:schemeClr val="bg2"/>
              </a:solidFill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3178647" y="4055470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sz="1800" b="1" dirty="0" smtClean="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Aggregate</a:t>
            </a:r>
            <a:endParaRPr lang="it-IT" sz="1800" dirty="0"/>
          </a:p>
        </p:txBody>
      </p:sp>
      <p:sp>
        <p:nvSpPr>
          <p:cNvPr id="30" name="Rettangolo 29"/>
          <p:cNvSpPr/>
          <p:nvPr/>
        </p:nvSpPr>
        <p:spPr>
          <a:xfrm>
            <a:off x="1327679" y="3850423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b="1" dirty="0" smtClean="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SendMsg</a:t>
            </a:r>
            <a:endParaRPr lang="it-IT" dirty="0"/>
          </a:p>
        </p:txBody>
      </p:sp>
      <p:sp>
        <p:nvSpPr>
          <p:cNvPr id="32" name="Rettangolo 31"/>
          <p:cNvSpPr/>
          <p:nvPr/>
        </p:nvSpPr>
        <p:spPr>
          <a:xfrm>
            <a:off x="1297199" y="4376895"/>
            <a:ext cx="10807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b="1" dirty="0" smtClean="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MergeMsg</a:t>
            </a:r>
            <a:endParaRPr lang="it-IT" dirty="0"/>
          </a:p>
        </p:txBody>
      </p:sp>
      <p:cxnSp>
        <p:nvCxnSpPr>
          <p:cNvPr id="34" name="Connettore 2 33"/>
          <p:cNvCxnSpPr/>
          <p:nvPr/>
        </p:nvCxnSpPr>
        <p:spPr>
          <a:xfrm>
            <a:off x="2419004" y="4031672"/>
            <a:ext cx="648393" cy="15794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/>
          <p:cNvCxnSpPr/>
          <p:nvPr/>
        </p:nvCxnSpPr>
        <p:spPr>
          <a:xfrm flipV="1">
            <a:off x="2443942" y="4347556"/>
            <a:ext cx="606829" cy="1828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ccia a destra 36"/>
          <p:cNvSpPr/>
          <p:nvPr/>
        </p:nvSpPr>
        <p:spPr>
          <a:xfrm>
            <a:off x="4613564" y="4181301"/>
            <a:ext cx="1504604" cy="116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/>
          <p:cNvSpPr/>
          <p:nvPr/>
        </p:nvSpPr>
        <p:spPr>
          <a:xfrm>
            <a:off x="6293149" y="4077639"/>
            <a:ext cx="1279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b="1" dirty="0" smtClean="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New vertices</a:t>
            </a:r>
            <a:endParaRPr lang="it-IT" dirty="0"/>
          </a:p>
        </p:txBody>
      </p:sp>
      <p:sp>
        <p:nvSpPr>
          <p:cNvPr id="39" name="Rettangolo arrotondato 38"/>
          <p:cNvSpPr/>
          <p:nvPr/>
        </p:nvSpPr>
        <p:spPr>
          <a:xfrm>
            <a:off x="1280160" y="3790604"/>
            <a:ext cx="106402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arrotondato 39"/>
          <p:cNvSpPr/>
          <p:nvPr/>
        </p:nvSpPr>
        <p:spPr>
          <a:xfrm>
            <a:off x="1288472" y="4372495"/>
            <a:ext cx="1080655" cy="3408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288875" y="54833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The </a:t>
            </a:r>
            <a:r>
              <a:rPr lang="it" dirty="0" smtClean="0"/>
              <a:t>code - Simulation loop</a:t>
            </a:r>
            <a:endParaRPr dirty="0"/>
          </a:p>
        </p:txBody>
      </p:sp>
      <p:sp>
        <p:nvSpPr>
          <p:cNvPr id="3" name="Rettangolo arrotondato 2"/>
          <p:cNvSpPr/>
          <p:nvPr/>
        </p:nvSpPr>
        <p:spPr>
          <a:xfrm>
            <a:off x="349135" y="1205345"/>
            <a:ext cx="8462356" cy="2136371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arrotondato 3"/>
          <p:cNvSpPr/>
          <p:nvPr/>
        </p:nvSpPr>
        <p:spPr>
          <a:xfrm>
            <a:off x="490451" y="1479666"/>
            <a:ext cx="1413163" cy="565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482138" y="1465810"/>
            <a:ext cx="1429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 err="1" smtClean="0">
                <a:solidFill>
                  <a:schemeClr val="bg1"/>
                </a:solidFill>
              </a:rPr>
              <a:t>Graph</a:t>
            </a:r>
            <a:r>
              <a:rPr lang="it-IT" sz="1600" b="1" dirty="0" smtClean="0">
                <a:solidFill>
                  <a:schemeClr val="bg1"/>
                </a:solidFill>
              </a:rPr>
              <a:t> </a:t>
            </a:r>
            <a:r>
              <a:rPr lang="it-IT" sz="1600" b="1" dirty="0" err="1" smtClean="0">
                <a:solidFill>
                  <a:schemeClr val="bg1"/>
                </a:solidFill>
              </a:rPr>
              <a:t>construction</a:t>
            </a:r>
            <a:endParaRPr lang="it-IT" sz="1600" b="1" dirty="0">
              <a:solidFill>
                <a:schemeClr val="bg1"/>
              </a:solidFill>
            </a:endParaRPr>
          </a:p>
        </p:txBody>
      </p:sp>
      <p:sp>
        <p:nvSpPr>
          <p:cNvPr id="6" name="Rettangolo arrotondato 5"/>
          <p:cNvSpPr/>
          <p:nvPr/>
        </p:nvSpPr>
        <p:spPr>
          <a:xfrm>
            <a:off x="2335877" y="1471353"/>
            <a:ext cx="1413163" cy="565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2388523" y="1482435"/>
            <a:ext cx="131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Edge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counting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062450" y="1429789"/>
            <a:ext cx="1271847" cy="5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5051366" y="1443642"/>
            <a:ext cx="131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Send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Messages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7002087" y="1424248"/>
            <a:ext cx="1271847" cy="5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/>
          <p:cNvSpPr txBox="1"/>
          <p:nvPr/>
        </p:nvSpPr>
        <p:spPr>
          <a:xfrm>
            <a:off x="6991003" y="1438101"/>
            <a:ext cx="131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Merging</a:t>
            </a:r>
            <a:r>
              <a:rPr lang="it-IT" b="1" dirty="0" smtClean="0">
                <a:solidFill>
                  <a:schemeClr val="bg1"/>
                </a:solidFill>
              </a:rPr>
              <a:t> and </a:t>
            </a:r>
            <a:r>
              <a:rPr lang="it-IT" b="1" dirty="0" err="1" smtClean="0">
                <a:solidFill>
                  <a:schemeClr val="bg1"/>
                </a:solidFill>
              </a:rPr>
              <a:t>aggregation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5065221" y="2571403"/>
            <a:ext cx="1271847" cy="59851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5054137" y="2585256"/>
            <a:ext cx="131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Make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snapshots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7004858" y="2565862"/>
            <a:ext cx="1271847" cy="59851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/>
          <p:cNvSpPr txBox="1"/>
          <p:nvPr/>
        </p:nvSpPr>
        <p:spPr>
          <a:xfrm>
            <a:off x="6993774" y="2579715"/>
            <a:ext cx="131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solidFill>
                  <a:schemeClr val="bg1"/>
                </a:solidFill>
              </a:rPr>
              <a:t>New </a:t>
            </a:r>
            <a:r>
              <a:rPr lang="it-IT" b="1" dirty="0" err="1" smtClean="0">
                <a:solidFill>
                  <a:schemeClr val="bg1"/>
                </a:solidFill>
              </a:rPr>
              <a:t>vertices</a:t>
            </a:r>
            <a:endParaRPr lang="it-IT" b="1" dirty="0" smtClean="0">
              <a:solidFill>
                <a:schemeClr val="bg1"/>
              </a:solidFill>
            </a:endParaRPr>
          </a:p>
          <a:p>
            <a:pPr algn="ctr"/>
            <a:r>
              <a:rPr lang="it-IT" b="1" dirty="0" smtClean="0">
                <a:solidFill>
                  <a:schemeClr val="bg1"/>
                </a:solidFill>
              </a:rPr>
              <a:t>New </a:t>
            </a:r>
            <a:r>
              <a:rPr lang="it-IT" b="1" dirty="0" err="1" smtClean="0">
                <a:solidFill>
                  <a:schemeClr val="bg1"/>
                </a:solidFill>
              </a:rPr>
              <a:t>edges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6" name="Ovale 15"/>
          <p:cNvSpPr/>
          <p:nvPr/>
        </p:nvSpPr>
        <p:spPr>
          <a:xfrm>
            <a:off x="2709950" y="2601884"/>
            <a:ext cx="1338349" cy="507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/>
          <p:cNvSpPr txBox="1"/>
          <p:nvPr/>
        </p:nvSpPr>
        <p:spPr>
          <a:xfrm>
            <a:off x="2723803" y="2690551"/>
            <a:ext cx="1318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solidFill>
                  <a:schemeClr val="bg1"/>
                </a:solidFill>
              </a:rPr>
              <a:t>Output</a:t>
            </a:r>
            <a:endParaRPr lang="it-IT" b="1" dirty="0">
              <a:solidFill>
                <a:schemeClr val="bg1"/>
              </a:solidFill>
            </a:endParaRPr>
          </a:p>
        </p:txBody>
      </p:sp>
      <p:cxnSp>
        <p:nvCxnSpPr>
          <p:cNvPr id="18" name="Connettore 2 17"/>
          <p:cNvCxnSpPr>
            <a:stCxn id="5" idx="3"/>
            <a:endCxn id="6" idx="1"/>
          </p:cNvCxnSpPr>
          <p:nvPr/>
        </p:nvCxnSpPr>
        <p:spPr>
          <a:xfrm flipV="1">
            <a:off x="1911927" y="1753986"/>
            <a:ext cx="423950" cy="4212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>
            <a:stCxn id="6" idx="3"/>
          </p:cNvCxnSpPr>
          <p:nvPr/>
        </p:nvCxnSpPr>
        <p:spPr>
          <a:xfrm flipV="1">
            <a:off x="3749040" y="1753985"/>
            <a:ext cx="1271847" cy="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stCxn id="9" idx="3"/>
            <a:endCxn id="11" idx="1"/>
          </p:cNvCxnSpPr>
          <p:nvPr/>
        </p:nvCxnSpPr>
        <p:spPr>
          <a:xfrm flipV="1">
            <a:off x="6370320" y="1699711"/>
            <a:ext cx="620683" cy="55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/>
          <p:cNvCxnSpPr/>
          <p:nvPr/>
        </p:nvCxnSpPr>
        <p:spPr>
          <a:xfrm rot="16200000" flipH="1">
            <a:off x="7427422" y="2290155"/>
            <a:ext cx="465513" cy="831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/>
          <p:cNvCxnSpPr/>
          <p:nvPr/>
        </p:nvCxnSpPr>
        <p:spPr>
          <a:xfrm rot="5400000" flipH="1" flipV="1">
            <a:off x="5523807" y="2306782"/>
            <a:ext cx="457200" cy="15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>
            <a:endCxn id="13" idx="3"/>
          </p:cNvCxnSpPr>
          <p:nvPr/>
        </p:nvCxnSpPr>
        <p:spPr>
          <a:xfrm rot="10800000" flipV="1">
            <a:off x="6373091" y="2842952"/>
            <a:ext cx="592974" cy="3913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/>
          <p:cNvCxnSpPr/>
          <p:nvPr/>
        </p:nvCxnSpPr>
        <p:spPr>
          <a:xfrm rot="10800000" flipV="1">
            <a:off x="4098176" y="2859577"/>
            <a:ext cx="931025" cy="831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e 24"/>
          <p:cNvSpPr/>
          <p:nvPr/>
        </p:nvSpPr>
        <p:spPr>
          <a:xfrm>
            <a:off x="6192983" y="2061556"/>
            <a:ext cx="872836" cy="415637"/>
          </a:xfrm>
          <a:prstGeom prst="ellipse">
            <a:avLst/>
          </a:prstGeom>
          <a:solidFill>
            <a:srgbClr val="FFC00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/>
          <p:cNvSpPr txBox="1"/>
          <p:nvPr/>
        </p:nvSpPr>
        <p:spPr>
          <a:xfrm>
            <a:off x="6159731" y="2103119"/>
            <a:ext cx="986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Loop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27" name="CasellaDiTesto 26"/>
          <p:cNvSpPr txBox="1"/>
          <p:nvPr/>
        </p:nvSpPr>
        <p:spPr>
          <a:xfrm>
            <a:off x="3106189" y="1501833"/>
            <a:ext cx="2571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smtClean="0">
                <a:solidFill>
                  <a:schemeClr val="bg2"/>
                </a:solidFill>
              </a:rPr>
              <a:t>Start </a:t>
            </a:r>
            <a:r>
              <a:rPr lang="it-IT" sz="1200" b="1" dirty="0" err="1" smtClean="0">
                <a:solidFill>
                  <a:schemeClr val="bg2"/>
                </a:solidFill>
              </a:rPr>
              <a:t>Simulation</a:t>
            </a:r>
            <a:endParaRPr lang="it-IT" sz="1200" b="1" dirty="0">
              <a:solidFill>
                <a:schemeClr val="bg2"/>
              </a:solidFill>
            </a:endParaRPr>
          </a:p>
        </p:txBody>
      </p:sp>
      <p:sp>
        <p:nvSpPr>
          <p:cNvPr id="28" name="CasellaDiTesto 27"/>
          <p:cNvSpPr txBox="1"/>
          <p:nvPr/>
        </p:nvSpPr>
        <p:spPr>
          <a:xfrm>
            <a:off x="4056611" y="2626822"/>
            <a:ext cx="110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err="1" smtClean="0">
                <a:solidFill>
                  <a:schemeClr val="bg2"/>
                </a:solidFill>
              </a:rPr>
              <a:t>Exit</a:t>
            </a:r>
            <a:r>
              <a:rPr lang="it-IT" sz="1200" b="1" dirty="0" smtClean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it-IT" sz="1200" b="1" dirty="0" err="1" smtClean="0">
                <a:solidFill>
                  <a:schemeClr val="bg2"/>
                </a:solidFill>
              </a:rPr>
              <a:t>condition</a:t>
            </a:r>
            <a:endParaRPr lang="it-IT" sz="12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288875" y="54833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The </a:t>
            </a:r>
            <a:r>
              <a:rPr lang="it" dirty="0" smtClean="0"/>
              <a:t>code – Functional approach</a:t>
            </a:r>
            <a:endParaRPr dirty="0"/>
          </a:p>
        </p:txBody>
      </p:sp>
      <p:pic>
        <p:nvPicPr>
          <p:cNvPr id="3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4250"/>
            <a:ext cx="8839200" cy="178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tangolo arrotondato 11"/>
          <p:cNvSpPr/>
          <p:nvPr/>
        </p:nvSpPr>
        <p:spPr>
          <a:xfrm>
            <a:off x="1014152" y="3541222"/>
            <a:ext cx="2128058" cy="947651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1216843" y="3581645"/>
            <a:ext cx="1917056" cy="857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" sz="2400" b="1" dirty="0" smtClean="0">
                <a:solidFill>
                  <a:srgbClr val="666666"/>
                </a:solidFill>
                <a:latin typeface="Cambria" pitchFamily="18" charset="0"/>
                <a:ea typeface="Cambria" pitchFamily="18" charset="0"/>
                <a:cs typeface="Droid Serif"/>
                <a:sym typeface="Droid Serif"/>
              </a:rPr>
              <a:t>Functional </a:t>
            </a:r>
          </a:p>
          <a:p>
            <a:r>
              <a:rPr lang="it" sz="2400" b="1" dirty="0" smtClean="0">
                <a:solidFill>
                  <a:srgbClr val="666666"/>
                </a:solidFill>
                <a:latin typeface="Cambria" pitchFamily="18" charset="0"/>
                <a:ea typeface="Cambria" pitchFamily="18" charset="0"/>
                <a:cs typeface="Droid Serif"/>
                <a:sym typeface="Droid Serif"/>
              </a:rPr>
              <a:t>paradigm</a:t>
            </a:r>
            <a:endParaRPr lang="it-IT" sz="2400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4411701" y="3692482"/>
            <a:ext cx="38511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 smtClean="0">
                <a:solidFill>
                  <a:srgbClr val="666666"/>
                </a:solidFill>
                <a:latin typeface="Cambria" pitchFamily="18" charset="0"/>
                <a:ea typeface="Cambria" pitchFamily="18" charset="0"/>
                <a:cs typeface="Droid Serif"/>
                <a:sym typeface="Droid Serif"/>
              </a:rPr>
              <a:t>i</a:t>
            </a:r>
            <a:r>
              <a:rPr lang="it" sz="2400" b="1" dirty="0" smtClean="0">
                <a:solidFill>
                  <a:srgbClr val="666666"/>
                </a:solidFill>
                <a:latin typeface="Cambria" pitchFamily="18" charset="0"/>
                <a:ea typeface="Cambria" pitchFamily="18" charset="0"/>
                <a:cs typeface="Droid Serif"/>
                <a:sym typeface="Droid Serif"/>
              </a:rPr>
              <a:t>n-run control functions</a:t>
            </a:r>
            <a:endParaRPr lang="it-IT" sz="2400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14" name="Freccia in giù 13"/>
          <p:cNvSpPr/>
          <p:nvPr/>
        </p:nvSpPr>
        <p:spPr>
          <a:xfrm>
            <a:off x="6026727" y="3208713"/>
            <a:ext cx="382386" cy="3408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4322618" y="3640975"/>
            <a:ext cx="3707477" cy="6151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288875" y="54833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The </a:t>
            </a:r>
            <a:r>
              <a:rPr lang="it" dirty="0" smtClean="0"/>
              <a:t>code - Retrieve Data</a:t>
            </a:r>
            <a:endParaRPr dirty="0"/>
          </a:p>
        </p:txBody>
      </p:sp>
      <p:sp>
        <p:nvSpPr>
          <p:cNvPr id="3" name="Rettangolo arrotondato 2"/>
          <p:cNvSpPr/>
          <p:nvPr/>
        </p:nvSpPr>
        <p:spPr>
          <a:xfrm>
            <a:off x="1030779" y="1213658"/>
            <a:ext cx="6550429" cy="157941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arrotondato 3"/>
          <p:cNvSpPr/>
          <p:nvPr/>
        </p:nvSpPr>
        <p:spPr>
          <a:xfrm>
            <a:off x="1180407" y="1720736"/>
            <a:ext cx="1413163" cy="565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1172094" y="1831571"/>
            <a:ext cx="1429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 err="1" smtClean="0">
                <a:solidFill>
                  <a:schemeClr val="bg1"/>
                </a:solidFill>
              </a:rPr>
              <a:t>Snapshots</a:t>
            </a:r>
            <a:endParaRPr lang="it-IT" sz="1600" b="1" dirty="0">
              <a:solidFill>
                <a:schemeClr val="bg1"/>
              </a:solidFill>
            </a:endParaRPr>
          </a:p>
        </p:txBody>
      </p:sp>
      <p:sp>
        <p:nvSpPr>
          <p:cNvPr id="6" name="Rettangolo arrotondato 5"/>
          <p:cNvSpPr/>
          <p:nvPr/>
        </p:nvSpPr>
        <p:spPr>
          <a:xfrm>
            <a:off x="3025833" y="1712423"/>
            <a:ext cx="1413163" cy="56526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3070166" y="1839883"/>
            <a:ext cx="1318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Getting</a:t>
            </a:r>
            <a:r>
              <a:rPr lang="it-IT" b="1" dirty="0" smtClean="0">
                <a:solidFill>
                  <a:schemeClr val="bg1"/>
                </a:solidFill>
              </a:rPr>
              <a:t> data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32" name="Ritaglia singolo angolo rettangolo 31"/>
          <p:cNvSpPr/>
          <p:nvPr/>
        </p:nvSpPr>
        <p:spPr>
          <a:xfrm>
            <a:off x="5486400" y="1413164"/>
            <a:ext cx="1737360" cy="51538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/>
          <p:cNvSpPr txBox="1"/>
          <p:nvPr/>
        </p:nvSpPr>
        <p:spPr>
          <a:xfrm>
            <a:off x="5666507" y="1518458"/>
            <a:ext cx="1318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Visualization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33" name="Ritaglia singolo angolo rettangolo 32"/>
          <p:cNvSpPr/>
          <p:nvPr/>
        </p:nvSpPr>
        <p:spPr>
          <a:xfrm>
            <a:off x="5489171" y="2114204"/>
            <a:ext cx="1737360" cy="51538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CasellaDiTesto 33"/>
          <p:cNvSpPr txBox="1"/>
          <p:nvPr/>
        </p:nvSpPr>
        <p:spPr>
          <a:xfrm>
            <a:off x="5669278" y="2219498"/>
            <a:ext cx="1318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Analysis</a:t>
            </a:r>
            <a:endParaRPr lang="it-IT" b="1" dirty="0">
              <a:solidFill>
                <a:schemeClr val="bg1"/>
              </a:solidFill>
            </a:endParaRPr>
          </a:p>
        </p:txBody>
      </p:sp>
      <p:cxnSp>
        <p:nvCxnSpPr>
          <p:cNvPr id="36" name="Connettore 7 35"/>
          <p:cNvCxnSpPr>
            <a:stCxn id="6" idx="3"/>
          </p:cNvCxnSpPr>
          <p:nvPr/>
        </p:nvCxnSpPr>
        <p:spPr>
          <a:xfrm flipV="1">
            <a:off x="4438996" y="1662545"/>
            <a:ext cx="1014153" cy="332511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7 37"/>
          <p:cNvCxnSpPr/>
          <p:nvPr/>
        </p:nvCxnSpPr>
        <p:spPr>
          <a:xfrm>
            <a:off x="4472247" y="1995055"/>
            <a:ext cx="980902" cy="382385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stCxn id="5" idx="3"/>
            <a:endCxn id="6" idx="1"/>
          </p:cNvCxnSpPr>
          <p:nvPr/>
        </p:nvCxnSpPr>
        <p:spPr>
          <a:xfrm flipV="1">
            <a:off x="2601883" y="1995056"/>
            <a:ext cx="423950" cy="579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40;p21"/>
          <p:cNvSpPr txBox="1"/>
          <p:nvPr/>
        </p:nvSpPr>
        <p:spPr>
          <a:xfrm>
            <a:off x="4297680" y="3604037"/>
            <a:ext cx="1005839" cy="63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800" b="1" dirty="0" smtClean="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Check</a:t>
            </a:r>
            <a:endParaRPr sz="2000" b="1" dirty="0"/>
          </a:p>
        </p:txBody>
      </p:sp>
      <p:sp>
        <p:nvSpPr>
          <p:cNvPr id="42" name="Google Shape;140;p21"/>
          <p:cNvSpPr txBox="1"/>
          <p:nvPr/>
        </p:nvSpPr>
        <p:spPr>
          <a:xfrm>
            <a:off x="5703233" y="3232736"/>
            <a:ext cx="2767436" cy="63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600" b="1" dirty="0" smtClean="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nIterations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600" b="1" dirty="0" smtClean="0">
                <a:solidFill>
                  <a:srgbClr val="666666"/>
                </a:solidFill>
                <a:latin typeface="Droid Serif"/>
                <a:sym typeface="Droid Serif"/>
              </a:rPr>
              <a:t>nNodes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600" b="1" dirty="0" smtClean="0">
                <a:solidFill>
                  <a:srgbClr val="666666"/>
                </a:solidFill>
                <a:latin typeface="Droid Serif"/>
                <a:sym typeface="Droid Serif"/>
              </a:rPr>
              <a:t>nEdges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600" b="1" dirty="0" smtClean="0">
                <a:solidFill>
                  <a:srgbClr val="666666"/>
                </a:solidFill>
                <a:latin typeface="Droid Serif"/>
                <a:sym typeface="Droid Serif"/>
              </a:rPr>
              <a:t>…</a:t>
            </a:r>
            <a:endParaRPr sz="2000" b="1" dirty="0"/>
          </a:p>
        </p:txBody>
      </p:sp>
      <p:cxnSp>
        <p:nvCxnSpPr>
          <p:cNvPr id="43" name="Connettore 7 42"/>
          <p:cNvCxnSpPr/>
          <p:nvPr/>
        </p:nvCxnSpPr>
        <p:spPr>
          <a:xfrm flipV="1">
            <a:off x="5345083" y="3624350"/>
            <a:ext cx="340821" cy="315884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7 43"/>
          <p:cNvCxnSpPr/>
          <p:nvPr/>
        </p:nvCxnSpPr>
        <p:spPr>
          <a:xfrm>
            <a:off x="5345083" y="4015048"/>
            <a:ext cx="415636" cy="407324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2 44"/>
          <p:cNvCxnSpPr/>
          <p:nvPr/>
        </p:nvCxnSpPr>
        <p:spPr>
          <a:xfrm flipV="1">
            <a:off x="5353395" y="3965172"/>
            <a:ext cx="357448" cy="831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tangolo 45"/>
          <p:cNvSpPr/>
          <p:nvPr/>
        </p:nvSpPr>
        <p:spPr>
          <a:xfrm>
            <a:off x="1358159" y="3806089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sz="1800" b="1" dirty="0" smtClean="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Extraction</a:t>
            </a:r>
            <a:endParaRPr lang="it-IT" sz="1800" dirty="0"/>
          </a:p>
        </p:txBody>
      </p:sp>
      <p:sp>
        <p:nvSpPr>
          <p:cNvPr id="47" name="Freccia a destra 46"/>
          <p:cNvSpPr/>
          <p:nvPr/>
        </p:nvSpPr>
        <p:spPr>
          <a:xfrm>
            <a:off x="2793076" y="3931920"/>
            <a:ext cx="1504604" cy="116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0">
                <a:solidFill>
                  <a:srgbClr val="B45F06"/>
                </a:solidFill>
              </a:rPr>
              <a:t>Introduction</a:t>
            </a:r>
            <a:endParaRPr b="0">
              <a:solidFill>
                <a:srgbClr val="B45F06"/>
              </a:solidFill>
            </a:endParaRPr>
          </a:p>
        </p:txBody>
      </p:sp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020" y="1340421"/>
            <a:ext cx="5399196" cy="3455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288875" y="54833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The </a:t>
            </a:r>
            <a:r>
              <a:rPr lang="it" dirty="0" smtClean="0"/>
              <a:t>code - Visual simulation</a:t>
            </a:r>
            <a:endParaRPr dirty="0"/>
          </a:p>
        </p:txBody>
      </p:sp>
      <p:sp>
        <p:nvSpPr>
          <p:cNvPr id="3" name="Rettangolo arrotondato 2"/>
          <p:cNvSpPr/>
          <p:nvPr/>
        </p:nvSpPr>
        <p:spPr>
          <a:xfrm>
            <a:off x="1030779" y="1213658"/>
            <a:ext cx="6550429" cy="157941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arrotondato 3"/>
          <p:cNvSpPr/>
          <p:nvPr/>
        </p:nvSpPr>
        <p:spPr>
          <a:xfrm>
            <a:off x="1180407" y="1720736"/>
            <a:ext cx="1413163" cy="565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1172094" y="1831571"/>
            <a:ext cx="1429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 err="1" smtClean="0">
                <a:solidFill>
                  <a:schemeClr val="bg1"/>
                </a:solidFill>
              </a:rPr>
              <a:t>Snapshots</a:t>
            </a:r>
            <a:endParaRPr lang="it-IT" sz="1600" b="1" dirty="0">
              <a:solidFill>
                <a:schemeClr val="bg1"/>
              </a:solidFill>
            </a:endParaRPr>
          </a:p>
        </p:txBody>
      </p:sp>
      <p:sp>
        <p:nvSpPr>
          <p:cNvPr id="6" name="Rettangolo arrotondato 5"/>
          <p:cNvSpPr/>
          <p:nvPr/>
        </p:nvSpPr>
        <p:spPr>
          <a:xfrm>
            <a:off x="3025833" y="1712423"/>
            <a:ext cx="1413163" cy="565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3070166" y="1839883"/>
            <a:ext cx="1318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Getting</a:t>
            </a:r>
            <a:r>
              <a:rPr lang="it-IT" b="1" dirty="0" smtClean="0">
                <a:solidFill>
                  <a:schemeClr val="bg1"/>
                </a:solidFill>
              </a:rPr>
              <a:t> data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8" name="Ritaglia singolo angolo rettangolo 7"/>
          <p:cNvSpPr/>
          <p:nvPr/>
        </p:nvSpPr>
        <p:spPr>
          <a:xfrm>
            <a:off x="5486400" y="1413164"/>
            <a:ext cx="1737360" cy="515389"/>
          </a:xfrm>
          <a:prstGeom prst="snip1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5666507" y="1518458"/>
            <a:ext cx="1318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Visualization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0" name="Ritaglia singolo angolo rettangolo 9"/>
          <p:cNvSpPr/>
          <p:nvPr/>
        </p:nvSpPr>
        <p:spPr>
          <a:xfrm>
            <a:off x="5489171" y="2114204"/>
            <a:ext cx="1737360" cy="51538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/>
          <p:cNvSpPr txBox="1"/>
          <p:nvPr/>
        </p:nvSpPr>
        <p:spPr>
          <a:xfrm>
            <a:off x="5669278" y="2219498"/>
            <a:ext cx="1318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Analysis</a:t>
            </a:r>
            <a:endParaRPr lang="it-IT" b="1" dirty="0">
              <a:solidFill>
                <a:schemeClr val="bg1"/>
              </a:solidFill>
            </a:endParaRPr>
          </a:p>
        </p:txBody>
      </p:sp>
      <p:cxnSp>
        <p:nvCxnSpPr>
          <p:cNvPr id="12" name="Connettore 7 11"/>
          <p:cNvCxnSpPr>
            <a:stCxn id="6" idx="3"/>
          </p:cNvCxnSpPr>
          <p:nvPr/>
        </p:nvCxnSpPr>
        <p:spPr>
          <a:xfrm flipV="1">
            <a:off x="4438996" y="1662545"/>
            <a:ext cx="1014153" cy="33251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7 12"/>
          <p:cNvCxnSpPr/>
          <p:nvPr/>
        </p:nvCxnSpPr>
        <p:spPr>
          <a:xfrm>
            <a:off x="4472247" y="1995055"/>
            <a:ext cx="980902" cy="382385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>
            <a:stCxn id="5" idx="3"/>
            <a:endCxn id="6" idx="1"/>
          </p:cNvCxnSpPr>
          <p:nvPr/>
        </p:nvCxnSpPr>
        <p:spPr>
          <a:xfrm flipV="1">
            <a:off x="2601883" y="1995056"/>
            <a:ext cx="423950" cy="579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/>
          <p:cNvSpPr/>
          <p:nvPr/>
        </p:nvSpPr>
        <p:spPr>
          <a:xfrm>
            <a:off x="4558560" y="3772837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sz="1800" b="1" dirty="0" smtClean="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CANVAS</a:t>
            </a:r>
            <a:endParaRPr lang="it-IT" sz="1800" dirty="0"/>
          </a:p>
        </p:txBody>
      </p:sp>
      <p:sp>
        <p:nvSpPr>
          <p:cNvPr id="16" name="Rettangolo 15"/>
          <p:cNvSpPr/>
          <p:nvPr/>
        </p:nvSpPr>
        <p:spPr>
          <a:xfrm>
            <a:off x="2707592" y="3567790"/>
            <a:ext cx="1011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b="1" dirty="0" smtClean="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NetworkX</a:t>
            </a:r>
            <a:endParaRPr lang="it-IT" dirty="0"/>
          </a:p>
        </p:txBody>
      </p:sp>
      <p:sp>
        <p:nvSpPr>
          <p:cNvPr id="17" name="Rettangolo 16"/>
          <p:cNvSpPr/>
          <p:nvPr/>
        </p:nvSpPr>
        <p:spPr>
          <a:xfrm>
            <a:off x="2677112" y="4094262"/>
            <a:ext cx="1059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b="1" dirty="0" smtClean="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Animation</a:t>
            </a:r>
            <a:endParaRPr lang="it-IT" dirty="0"/>
          </a:p>
        </p:txBody>
      </p:sp>
      <p:cxnSp>
        <p:nvCxnSpPr>
          <p:cNvPr id="18" name="Connettore 2 17"/>
          <p:cNvCxnSpPr/>
          <p:nvPr/>
        </p:nvCxnSpPr>
        <p:spPr>
          <a:xfrm>
            <a:off x="3798917" y="3749039"/>
            <a:ext cx="648393" cy="15794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/>
          <p:nvPr/>
        </p:nvCxnSpPr>
        <p:spPr>
          <a:xfrm flipV="1">
            <a:off x="3823855" y="4064923"/>
            <a:ext cx="606829" cy="1828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tangolo arrotondato 19"/>
          <p:cNvSpPr/>
          <p:nvPr/>
        </p:nvSpPr>
        <p:spPr>
          <a:xfrm>
            <a:off x="2660073" y="3507971"/>
            <a:ext cx="106402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arrotondato 20"/>
          <p:cNvSpPr/>
          <p:nvPr/>
        </p:nvSpPr>
        <p:spPr>
          <a:xfrm>
            <a:off x="2668385" y="4089862"/>
            <a:ext cx="1080655" cy="3408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288875" y="54833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The </a:t>
            </a:r>
            <a:r>
              <a:rPr lang="it" dirty="0" smtClean="0"/>
              <a:t>code - An example</a:t>
            </a:r>
            <a:endParaRPr dirty="0"/>
          </a:p>
        </p:txBody>
      </p:sp>
      <p:pic>
        <p:nvPicPr>
          <p:cNvPr id="3" name="Picture 2" descr="C:\Users\Eva\Desktop\Slide1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0"/>
            <a:ext cx="4572000" cy="5143500"/>
          </a:xfrm>
          <a:prstGeom prst="rect">
            <a:avLst/>
          </a:prstGeom>
          <a:noFill/>
        </p:spPr>
      </p:pic>
      <p:pic>
        <p:nvPicPr>
          <p:cNvPr id="2050" name="Picture 2" descr="C:\Users\Eva\Desktop\2020-11-01 10-52-07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6474" y="2566227"/>
            <a:ext cx="4404272" cy="2471286"/>
          </a:xfrm>
          <a:prstGeom prst="rect">
            <a:avLst/>
          </a:prstGeom>
          <a:noFill/>
        </p:spPr>
      </p:pic>
      <p:sp>
        <p:nvSpPr>
          <p:cNvPr id="5" name="Google Shape;140;p21"/>
          <p:cNvSpPr txBox="1"/>
          <p:nvPr/>
        </p:nvSpPr>
        <p:spPr>
          <a:xfrm>
            <a:off x="1336279" y="1525854"/>
            <a:ext cx="2116048" cy="56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dirty="0" smtClean="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Visual simulation</a:t>
            </a:r>
            <a:endParaRPr sz="1800" dirty="0"/>
          </a:p>
        </p:txBody>
      </p:sp>
      <p:cxnSp>
        <p:nvCxnSpPr>
          <p:cNvPr id="7" name="Connettore 2 6"/>
          <p:cNvCxnSpPr/>
          <p:nvPr/>
        </p:nvCxnSpPr>
        <p:spPr>
          <a:xfrm rot="16200000" flipH="1">
            <a:off x="2054519" y="2312210"/>
            <a:ext cx="225288" cy="49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Simulation 0: Neutral selection is a random walk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000" y="1512000"/>
            <a:ext cx="5939999" cy="2916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9" name="Google Shape;149;p22"/>
          <p:cNvGraphicFramePr/>
          <p:nvPr/>
        </p:nvGraphicFramePr>
        <p:xfrm>
          <a:off x="432000" y="2232000"/>
          <a:ext cx="2376000" cy="1476502"/>
        </p:xfrm>
        <a:graphic>
          <a:graphicData uri="http://schemas.openxmlformats.org/drawingml/2006/table">
            <a:tbl>
              <a:tblPr>
                <a:noFill/>
                <a:tableStyleId>{FAD9646C-E6A9-4452-A07D-05B302E26A30}</a:tableStyleId>
              </a:tblPr>
              <a:tblGrid>
                <a:gridCol w="1665750"/>
                <a:gridCol w="710250"/>
              </a:tblGrid>
              <a:tr h="1476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maxTransf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transfP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deathP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reprP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deadlyInter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reproductiveInter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Node[distribution]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0.5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0.5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Map()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Map()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(1000)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Simulation 0: Genetic drift depends on population size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000" y="1512000"/>
            <a:ext cx="5940000" cy="2916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6" name="Google Shape;156;p23"/>
          <p:cNvGraphicFramePr/>
          <p:nvPr/>
        </p:nvGraphicFramePr>
        <p:xfrm>
          <a:off x="432000" y="2232000"/>
          <a:ext cx="2376000" cy="1476502"/>
        </p:xfrm>
        <a:graphic>
          <a:graphicData uri="http://schemas.openxmlformats.org/drawingml/2006/table">
            <a:tbl>
              <a:tblPr>
                <a:noFill/>
                <a:tableStyleId>{FAD9646C-E6A9-4452-A07D-05B302E26A30}</a:tableStyleId>
              </a:tblPr>
              <a:tblGrid>
                <a:gridCol w="1707975"/>
                <a:gridCol w="668025"/>
              </a:tblGrid>
              <a:tr h="1476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maxTransf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transfP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deathP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reprP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deadlyInter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reproductiveInter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Node[distribution]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0.5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0.5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Map()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Map()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(1000)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Simulation 1: Migration leads to stability</a:t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000" y="1512000"/>
            <a:ext cx="5939999" cy="2916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3" name="Google Shape;163;p24"/>
          <p:cNvGraphicFramePr/>
          <p:nvPr/>
        </p:nvGraphicFramePr>
        <p:xfrm>
          <a:off x="432000" y="2232000"/>
          <a:ext cx="2376000" cy="1476502"/>
        </p:xfrm>
        <a:graphic>
          <a:graphicData uri="http://schemas.openxmlformats.org/drawingml/2006/table">
            <a:tbl>
              <a:tblPr>
                <a:noFill/>
                <a:tableStyleId>{FAD9646C-E6A9-4452-A07D-05B302E26A30}</a:tableStyleId>
              </a:tblPr>
              <a:tblGrid>
                <a:gridCol w="1693150"/>
                <a:gridCol w="682850"/>
              </a:tblGrid>
              <a:tr h="1476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maxTransf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transfP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deathP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reprP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deadlyInter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reproductiveInter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Node[distribution]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0.5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0.1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0.5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0.5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Map()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Map()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(1000)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Simulation 2: Interactions lead to natural selection</a:t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525" y="1512000"/>
            <a:ext cx="5423474" cy="2916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0" name="Google Shape;170;p25"/>
          <p:cNvGraphicFramePr/>
          <p:nvPr/>
        </p:nvGraphicFramePr>
        <p:xfrm>
          <a:off x="277575" y="2232000"/>
          <a:ext cx="3080325" cy="1476502"/>
        </p:xfrm>
        <a:graphic>
          <a:graphicData uri="http://schemas.openxmlformats.org/drawingml/2006/table">
            <a:tbl>
              <a:tblPr>
                <a:noFill/>
                <a:tableStyleId>{FAD9646C-E6A9-4452-A07D-05B302E26A30}</a:tableStyleId>
              </a:tblPr>
              <a:tblGrid>
                <a:gridCol w="1859325"/>
                <a:gridCol w="1221000"/>
              </a:tblGrid>
              <a:tr h="1476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maxTransf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transfP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deathP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reprP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deadlyInter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reproductiveInter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Node[distribution]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0.5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0.1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0.5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0.5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(2&lt;-&gt;3,1e-2)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(0&lt;-&gt;1,2e-3)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(1000)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Simulation 2: Fitness is dynamical</a:t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375" y="1512000"/>
            <a:ext cx="5772625" cy="2916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7" name="Google Shape;177;p26"/>
          <p:cNvGraphicFramePr/>
          <p:nvPr/>
        </p:nvGraphicFramePr>
        <p:xfrm>
          <a:off x="277575" y="2232000"/>
          <a:ext cx="2985800" cy="1476502"/>
        </p:xfrm>
        <a:graphic>
          <a:graphicData uri="http://schemas.openxmlformats.org/drawingml/2006/table">
            <a:tbl>
              <a:tblPr>
                <a:noFill/>
                <a:tableStyleId>{FAD9646C-E6A9-4452-A07D-05B302E26A30}</a:tableStyleId>
              </a:tblPr>
              <a:tblGrid>
                <a:gridCol w="1802275"/>
                <a:gridCol w="1183525"/>
              </a:tblGrid>
              <a:tr h="1476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maxTransf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transfP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deathP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reprP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deadlyInter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reproductiveInter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Node[distribution]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0.5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0.1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0.5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0.5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(2&lt;-&gt;3,1e-2)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(0&lt;-&gt;1,2e-3)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(1000)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Simulation 2: Survival of the fittest</a:t>
            </a: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800" y="1512000"/>
            <a:ext cx="5853201" cy="2916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" name="Google Shape;184;p27"/>
          <p:cNvGraphicFramePr/>
          <p:nvPr/>
        </p:nvGraphicFramePr>
        <p:xfrm>
          <a:off x="277575" y="2232000"/>
          <a:ext cx="2905225" cy="1476502"/>
        </p:xfrm>
        <a:graphic>
          <a:graphicData uri="http://schemas.openxmlformats.org/drawingml/2006/table">
            <a:tbl>
              <a:tblPr>
                <a:noFill/>
                <a:tableStyleId>{FAD9646C-E6A9-4452-A07D-05B302E26A30}</a:tableStyleId>
              </a:tblPr>
              <a:tblGrid>
                <a:gridCol w="1753650"/>
                <a:gridCol w="1151575"/>
              </a:tblGrid>
              <a:tr h="1476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maxTransf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transfP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deathP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reprP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deadlyInter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reproductiveInter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Node[distribution]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0.5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0.1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0.5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0.5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(2&lt;-&gt;3,1e-2)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(0&lt;-&gt;1,2e-3)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666666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(1000)</a:t>
                      </a:r>
                      <a:endParaRPr sz="1100">
                        <a:solidFill>
                          <a:srgbClr val="666666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Simulation 3: prey-predator dynamic</a:t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25" y="2961100"/>
            <a:ext cx="4320097" cy="21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850" y="1152888"/>
            <a:ext cx="3372721" cy="21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/>
        </p:nvSpPr>
        <p:spPr>
          <a:xfrm>
            <a:off x="729450" y="1091850"/>
            <a:ext cx="3242100" cy="13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A very special kind of interaction among species which satisfy the Lotka-Volterra equations:</a:t>
            </a:r>
            <a:endParaRPr/>
          </a:p>
        </p:txBody>
      </p:sp>
      <p:sp>
        <p:nvSpPr>
          <p:cNvPr id="193" name="Google Shape;193;p28"/>
          <p:cNvSpPr txBox="1"/>
          <p:nvPr/>
        </p:nvSpPr>
        <p:spPr>
          <a:xfrm>
            <a:off x="5792325" y="3348700"/>
            <a:ext cx="3242100" cy="13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This shows the effect of a bottleneck which is implemented as a population threshold. 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250" y="2080275"/>
            <a:ext cx="1003575" cy="72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Conclusions</a:t>
            </a: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1"/>
          </p:nvPr>
        </p:nvSpPr>
        <p:spPr>
          <a:xfrm>
            <a:off x="729450" y="1281650"/>
            <a:ext cx="7688700" cy="30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it"/>
              <a:t>Spark is much faster than Hadoop, especially for iterative programs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it"/>
              <a:t>Scala is a powerful and flexible language, that enables easy parallel computing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it"/>
              <a:t>Our simulation exploits GraphX’s vertex-centric </a:t>
            </a:r>
            <a:r>
              <a:rPr lang="it">
                <a:latin typeface="Courier"/>
                <a:ea typeface="Courier"/>
                <a:cs typeface="Courier"/>
                <a:sym typeface="Courier"/>
              </a:rPr>
              <a:t>aggregateMessages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it"/>
              <a:t>Much larger simulations are possible with a computing cluster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700" cy="9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Spark is powerful and fast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662" y="1159025"/>
            <a:ext cx="7786675" cy="37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GraphX property graph</a:t>
            </a:r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 rotWithShape="1">
          <a:blip r:embed="rId3">
            <a:alphaModFix/>
          </a:blip>
          <a:srcRect t="258" b="268"/>
          <a:stretch/>
        </p:blipFill>
        <p:spPr>
          <a:xfrm>
            <a:off x="1950474" y="1405875"/>
            <a:ext cx="5243051" cy="34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aggregateMessages: MapReduce for graphs</a:t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1980300" y="1339900"/>
            <a:ext cx="5183400" cy="14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ourier"/>
                <a:ea typeface="Courier"/>
                <a:cs typeface="Courier"/>
                <a:sym typeface="Courier"/>
              </a:rPr>
              <a:t>def aggregateMessages[Msg](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ourier"/>
                <a:ea typeface="Courier"/>
                <a:cs typeface="Courier"/>
                <a:sym typeface="Courier"/>
              </a:rPr>
              <a:t>sendMsg: EdgeContext[VD, ED, Msg] =&gt; Unit,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ourier"/>
                <a:ea typeface="Courier"/>
                <a:cs typeface="Courier"/>
                <a:sym typeface="Courier"/>
              </a:rPr>
              <a:t>mergeMsg: (Msg, Msg) =&gt; Msg)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ourier"/>
                <a:ea typeface="Courier"/>
                <a:cs typeface="Courier"/>
                <a:sym typeface="Courier"/>
              </a:rPr>
              <a:t>: VertexRDD[Msg]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013" y="2441525"/>
            <a:ext cx="4311976" cy="246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biological model:</a:t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575" y="1597473"/>
            <a:ext cx="2228325" cy="142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50" y="1597475"/>
            <a:ext cx="5192075" cy="284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1: Fitness and Reproduction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374" y="1750175"/>
            <a:ext cx="3992001" cy="2455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5399250" y="1636000"/>
            <a:ext cx="3018900" cy="23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Binomial distribution rules the </a:t>
            </a:r>
            <a:endParaRPr sz="1300">
              <a:solidFill>
                <a:srgbClr val="666666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evolution of a strain.</a:t>
            </a:r>
            <a:endParaRPr sz="1300">
              <a:solidFill>
                <a:srgbClr val="666666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Binomial “p” parameter might be:</a:t>
            </a:r>
            <a:endParaRPr sz="1300">
              <a:solidFill>
                <a:srgbClr val="666666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Droid Serif"/>
              <a:buChar char="❏"/>
            </a:pPr>
            <a:r>
              <a:rPr lang="it" sz="130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Fixed</a:t>
            </a:r>
            <a:endParaRPr sz="1300">
              <a:solidFill>
                <a:srgbClr val="666666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Droid Serif"/>
              <a:buChar char="❏"/>
            </a:pPr>
            <a:r>
              <a:rPr lang="it" sz="130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Dynamic in presence of interaction among strains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727650" y="5345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2: Migration</a:t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850" y="1590075"/>
            <a:ext cx="5165226" cy="282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6067175" y="1439225"/>
            <a:ext cx="38484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Number of migrators depends on:</a:t>
            </a:r>
            <a:endParaRPr sz="1300">
              <a:solidFill>
                <a:srgbClr val="666666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Droid Serif"/>
              <a:buChar char="❏"/>
            </a:pPr>
            <a:r>
              <a:rPr lang="it" sz="130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Topology</a:t>
            </a:r>
            <a:endParaRPr sz="1300">
              <a:solidFill>
                <a:srgbClr val="666666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Droid Serif"/>
              <a:buChar char="❏"/>
            </a:pPr>
            <a:r>
              <a:rPr lang="it" sz="130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Metric</a:t>
            </a:r>
            <a:endParaRPr sz="1300">
              <a:solidFill>
                <a:srgbClr val="666666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Droid Serif"/>
              <a:buChar char="❏"/>
            </a:pPr>
            <a:r>
              <a:rPr lang="it" sz="130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Node population numerosity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Why?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75" y="1426175"/>
            <a:ext cx="1474600" cy="60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21"/>
          <p:cNvCxnSpPr/>
          <p:nvPr/>
        </p:nvCxnSpPr>
        <p:spPr>
          <a:xfrm>
            <a:off x="818600" y="4376225"/>
            <a:ext cx="46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1"/>
          <p:cNvSpPr txBox="1"/>
          <p:nvPr/>
        </p:nvSpPr>
        <p:spPr>
          <a:xfrm>
            <a:off x="666200" y="4517825"/>
            <a:ext cx="64260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[0] Ehrlich et al.: “</a:t>
            </a:r>
            <a:r>
              <a:rPr lang="it" sz="1100" i="1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What makes pathogens pathogenic” </a:t>
            </a:r>
            <a:r>
              <a:rPr lang="it" sz="110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Genome Biology 2008</a:t>
            </a:r>
            <a:endParaRPr sz="1100">
              <a:solidFill>
                <a:srgbClr val="666666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729450" y="1376225"/>
            <a:ext cx="3242100" cy="13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Variability within a specie plays an important role  in many contexts [0]</a:t>
            </a:r>
            <a:endParaRPr/>
          </a:p>
        </p:txBody>
      </p:sp>
      <p:sp>
        <p:nvSpPr>
          <p:cNvPr id="141" name="Google Shape;141;p21"/>
          <p:cNvSpPr txBox="1"/>
          <p:nvPr/>
        </p:nvSpPr>
        <p:spPr>
          <a:xfrm>
            <a:off x="4504000" y="1352625"/>
            <a:ext cx="18873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Gini Index:</a:t>
            </a:r>
            <a:endParaRPr sz="1900"/>
          </a:p>
        </p:txBody>
      </p:sp>
      <p:sp>
        <p:nvSpPr>
          <p:cNvPr id="142" name="Google Shape;142;p21"/>
          <p:cNvSpPr txBox="1"/>
          <p:nvPr/>
        </p:nvSpPr>
        <p:spPr>
          <a:xfrm>
            <a:off x="4518000" y="2062025"/>
            <a:ext cx="3842700" cy="15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H goes from 0 to 1.</a:t>
            </a:r>
            <a:endParaRPr sz="1100">
              <a:solidFill>
                <a:srgbClr val="666666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Droid Serif"/>
              <a:buChar char="❏"/>
            </a:pPr>
            <a:r>
              <a:rPr lang="it" sz="110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H = 0 when only one strain remains</a:t>
            </a:r>
            <a:endParaRPr sz="1100">
              <a:solidFill>
                <a:srgbClr val="666666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Droid Serif"/>
              <a:buChar char="❏"/>
            </a:pPr>
            <a:r>
              <a:rPr lang="it" sz="110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H = 1 when there’s perfect homogeneity</a:t>
            </a:r>
            <a:endParaRPr sz="1100">
              <a:solidFill>
                <a:srgbClr val="666666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rgbClr val="666666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994</Words>
  <Application>Microsoft Office PowerPoint</Application>
  <PresentationFormat>Presentazione su schermo (16:9)</PresentationFormat>
  <Paragraphs>284</Paragraphs>
  <Slides>29</Slides>
  <Notes>29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7" baseType="lpstr">
      <vt:lpstr>Arial</vt:lpstr>
      <vt:lpstr>Oswald</vt:lpstr>
      <vt:lpstr>Lato</vt:lpstr>
      <vt:lpstr>Droid Serif</vt:lpstr>
      <vt:lpstr>Courier</vt:lpstr>
      <vt:lpstr>Cambria</vt:lpstr>
      <vt:lpstr>Raleway</vt:lpstr>
      <vt:lpstr>Streamline</vt:lpstr>
      <vt:lpstr>Bacteria population dynamics ...with GraphX</vt:lpstr>
      <vt:lpstr>Introduction</vt:lpstr>
      <vt:lpstr>Spark is powerful and fast</vt:lpstr>
      <vt:lpstr>GraphX property graph</vt:lpstr>
      <vt:lpstr>aggregateMessages: MapReduce for graphs</vt:lpstr>
      <vt:lpstr>The biological model:</vt:lpstr>
      <vt:lpstr>1: Fitness and Reproduction</vt:lpstr>
      <vt:lpstr>2: Migration</vt:lpstr>
      <vt:lpstr>Why?</vt:lpstr>
      <vt:lpstr>The code - Environment Settings</vt:lpstr>
      <vt:lpstr>Diapositiva 11</vt:lpstr>
      <vt:lpstr>Diapositiva 12</vt:lpstr>
      <vt:lpstr>Diapositiva 13</vt:lpstr>
      <vt:lpstr>Diapositiva 14</vt:lpstr>
      <vt:lpstr>The code - Edge Couting and useful functions</vt:lpstr>
      <vt:lpstr>The code - Send/Merge</vt:lpstr>
      <vt:lpstr>The code - Simulation loop</vt:lpstr>
      <vt:lpstr>The code – Functional approach</vt:lpstr>
      <vt:lpstr>The code - Retrieve Data</vt:lpstr>
      <vt:lpstr>The code - Visual simulation</vt:lpstr>
      <vt:lpstr>The code - An example</vt:lpstr>
      <vt:lpstr>Simulation 0: Neutral selection is a random walk</vt:lpstr>
      <vt:lpstr>Simulation 0: Genetic drift depends on population size</vt:lpstr>
      <vt:lpstr>Simulation 1: Migration leads to stability</vt:lpstr>
      <vt:lpstr>Simulation 2: Interactions lead to natural selection</vt:lpstr>
      <vt:lpstr>Simulation 2: Fitness is dynamical</vt:lpstr>
      <vt:lpstr>Simulation 2: Survival of the fittest</vt:lpstr>
      <vt:lpstr>Simulation 3: prey-predator dynamic</vt:lpstr>
      <vt:lpstr>Conclusions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Bacteria population dynamics ...with GraphX</dc:title>
  <dc:creator>Claudio</dc:creator>
  <cp:lastModifiedBy>Claudio</cp:lastModifiedBy>
  <cp:revision>3</cp:revision>
  <dcterms:modified xsi:type="dcterms:W3CDTF">2020-11-03T10:10:55Z</dcterms:modified>
</cp:coreProperties>
</file>